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7" r:id="rId32"/>
    <p:sldId id="285" r:id="rId33"/>
  </p:sldIdLst>
  <p:sldSz cx="12192000" cy="6858000"/>
  <p:notesSz cx="12192000" cy="685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755" y="5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7251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634744" y="726135"/>
            <a:ext cx="4293235" cy="14890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000" b="0" i="0">
                <a:solidFill>
                  <a:srgbClr val="F7B9D4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523" y="16762"/>
            <a:ext cx="12188952" cy="6822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72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testo 4"/>
          <p:cNvSpPr>
            <a:spLocks noGrp="1"/>
          </p:cNvSpPr>
          <p:nvPr>
            <p:ph type="body" sz="quarter" idx="16"/>
          </p:nvPr>
        </p:nvSpPr>
        <p:spPr>
          <a:xfrm>
            <a:off x="720005" y="1260006"/>
            <a:ext cx="4944001" cy="235516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ts val="2010"/>
              </a:lnSpc>
              <a:spcBef>
                <a:spcPts val="0"/>
              </a:spcBef>
              <a:buNone/>
              <a:defRPr sz="1280" b="0" i="0" u="none" kern="1200" baseline="0">
                <a:solidFill>
                  <a:schemeClr val="accent2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Segnaposto testo 4"/>
          <p:cNvSpPr>
            <a:spLocks noGrp="1"/>
          </p:cNvSpPr>
          <p:nvPr>
            <p:ph type="body" sz="quarter" idx="14"/>
          </p:nvPr>
        </p:nvSpPr>
        <p:spPr>
          <a:xfrm>
            <a:off x="720007" y="236422"/>
            <a:ext cx="8074044" cy="26007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ts val="2010"/>
              </a:lnSpc>
              <a:spcBef>
                <a:spcPts val="0"/>
              </a:spcBef>
              <a:buNone/>
              <a:defRPr sz="2010" b="1" i="0" u="none" kern="1200" baseline="0">
                <a:solidFill>
                  <a:schemeClr val="accent1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Segnaposto testo 4"/>
          <p:cNvSpPr>
            <a:spLocks noGrp="1"/>
          </p:cNvSpPr>
          <p:nvPr>
            <p:ph type="body" sz="quarter" idx="18"/>
          </p:nvPr>
        </p:nvSpPr>
        <p:spPr>
          <a:xfrm>
            <a:off x="6480006" y="1260006"/>
            <a:ext cx="4944001" cy="235516"/>
          </a:xfrm>
          <a:prstGeom prst="rect">
            <a:avLst/>
          </a:prstGeom>
        </p:spPr>
        <p:txBody>
          <a:bodyPr lIns="0" tIns="0" rIns="0" bIns="0"/>
          <a:lstStyle>
            <a:lvl1pPr marL="180975" indent="-164465" algn="l">
              <a:lnSpc>
                <a:spcPts val="2010"/>
              </a:lnSpc>
              <a:spcBef>
                <a:spcPts val="0"/>
              </a:spcBef>
              <a:buFont typeface="Arial" panose="020B0604020202020204"/>
              <a:buChar char="•"/>
              <a:defRPr sz="1280" b="0" i="0" u="none" kern="1200" baseline="0">
                <a:solidFill>
                  <a:schemeClr val="accent2"/>
                </a:solidFill>
                <a:uFill>
                  <a:solidFill>
                    <a:srgbClr val="291C1D"/>
                  </a:solidFill>
                </a:uFill>
                <a:latin typeface="+mn-lt"/>
                <a:ea typeface="Adobe 仿宋 Std R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Segnaposto numero diapositiva 6"/>
          <p:cNvSpPr>
            <a:spLocks noGrp="1"/>
          </p:cNvSpPr>
          <p:nvPr>
            <p:ph type="sldNum" sz="quarter" idx="19"/>
          </p:nvPr>
        </p:nvSpPr>
        <p:spPr>
          <a:xfrm>
            <a:off x="11264902" y="6589186"/>
            <a:ext cx="133351" cy="114300"/>
          </a:xfrm>
        </p:spPr>
        <p:txBody>
          <a:bodyPr lIns="0" tIns="0" rIns="0" bIns="0" anchor="t"/>
          <a:lstStyle>
            <a:lvl1pPr eaLnBrk="1" hangingPunct="1">
              <a:defRPr sz="730">
                <a:solidFill>
                  <a:srgbClr val="898C8A"/>
                </a:solidFill>
              </a:defRPr>
            </a:lvl1pPr>
          </a:lstStyle>
          <a:p>
            <a:pPr>
              <a:defRPr/>
            </a:pPr>
            <a:fld id="{E78D9F80-8D0F-42BF-8D26-E84F9E3028AC}" type="slidenum">
              <a:rPr lang="it-IT" altLang="zh-CN"/>
              <a:t>‹#›</a:t>
            </a:fld>
            <a:endParaRPr lang="it-IT" altLang="zh-CN"/>
          </a:p>
        </p:txBody>
      </p:sp>
      <p:sp>
        <p:nvSpPr>
          <p:cNvPr id="6" name="Segnaposto data 7"/>
          <p:cNvSpPr>
            <a:spLocks noGrp="1"/>
          </p:cNvSpPr>
          <p:nvPr>
            <p:ph type="dt" sz="half" idx="20"/>
          </p:nvPr>
        </p:nvSpPr>
        <p:spPr>
          <a:xfrm>
            <a:off x="8815917" y="6589186"/>
            <a:ext cx="1894416" cy="738716"/>
          </a:xfrm>
        </p:spPr>
        <p:txBody>
          <a:bodyPr wrap="square" numCol="1" anchor="t" anchorCtr="0" compatLnSpc="1"/>
          <a:lstStyle>
            <a:lvl1pPr eaLnBrk="1" hangingPunct="1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May 1st, 2014</a:t>
            </a:r>
            <a:endParaRPr lang="it-IT" altLang="zh-CN"/>
          </a:p>
        </p:txBody>
      </p:sp>
      <p:sp>
        <p:nvSpPr>
          <p:cNvPr id="8" name="Segnaposto piè di pagina 13"/>
          <p:cNvSpPr>
            <a:spLocks noGrp="1"/>
          </p:cNvSpPr>
          <p:nvPr>
            <p:ph type="ftr" sz="quarter" idx="21"/>
          </p:nvPr>
        </p:nvSpPr>
        <p:spPr>
          <a:xfrm>
            <a:off x="719669" y="6589186"/>
            <a:ext cx="5035551" cy="368300"/>
          </a:xfr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it-IT"/>
              <a:t>Title of the presentation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1464" y="160477"/>
            <a:ext cx="940435" cy="11233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7200" b="0" i="0">
                <a:solidFill>
                  <a:schemeClr val="tx1"/>
                </a:solidFill>
                <a:latin typeface="Arial Unicode MS" panose="020B0604020202020204" charset="-122"/>
                <a:cs typeface="Arial Unicode MS" panose="020B0604020202020204" charset="-122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75512" y="2124837"/>
            <a:ext cx="10640974" cy="1652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12/17/2020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10" Type="http://schemas.openxmlformats.org/officeDocument/2006/relationships/image" Target="../media/image47.png"/><Relationship Id="rId4" Type="http://schemas.openxmlformats.org/officeDocument/2006/relationships/image" Target="../media/image41.jpe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jpe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11" Type="http://schemas.openxmlformats.org/officeDocument/2006/relationships/image" Target="../media/image65.jpeg"/><Relationship Id="rId5" Type="http://schemas.openxmlformats.org/officeDocument/2006/relationships/image" Target="../media/image59.jpeg"/><Relationship Id="rId10" Type="http://schemas.openxmlformats.org/officeDocument/2006/relationships/image" Target="../media/image64.jpeg"/><Relationship Id="rId4" Type="http://schemas.openxmlformats.org/officeDocument/2006/relationships/image" Target="../media/image58.jpeg"/><Relationship Id="rId9" Type="http://schemas.openxmlformats.org/officeDocument/2006/relationships/image" Target="../media/image6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jpeg"/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jpe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79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4.jpeg"/><Relationship Id="rId4" Type="http://schemas.openxmlformats.org/officeDocument/2006/relationships/image" Target="../media/image10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6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7" Type="http://schemas.openxmlformats.org/officeDocument/2006/relationships/image" Target="../media/image122.jpe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4" Type="http://schemas.openxmlformats.org/officeDocument/2006/relationships/image" Target="../media/image23.pn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4380" cy="5971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716268" y="3003804"/>
            <a:ext cx="5462270" cy="2430780"/>
          </a:xfrm>
          <a:custGeom>
            <a:avLst/>
            <a:gdLst/>
            <a:ahLst/>
            <a:cxnLst/>
            <a:rect l="l" t="t" r="r" b="b"/>
            <a:pathLst>
              <a:path w="5462270" h="2430779">
                <a:moveTo>
                  <a:pt x="0" y="2430780"/>
                </a:moveTo>
                <a:lnTo>
                  <a:pt x="5462016" y="2430780"/>
                </a:lnTo>
                <a:lnTo>
                  <a:pt x="5462016" y="0"/>
                </a:lnTo>
                <a:lnTo>
                  <a:pt x="0" y="0"/>
                </a:lnTo>
                <a:lnTo>
                  <a:pt x="0" y="2430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874775"/>
            <a:ext cx="6720840" cy="2155190"/>
          </a:xfrm>
          <a:custGeom>
            <a:avLst/>
            <a:gdLst/>
            <a:ahLst/>
            <a:cxnLst/>
            <a:rect l="l" t="t" r="r" b="b"/>
            <a:pathLst>
              <a:path w="6720840" h="2155190">
                <a:moveTo>
                  <a:pt x="0" y="2154936"/>
                </a:moveTo>
                <a:lnTo>
                  <a:pt x="6720839" y="2154936"/>
                </a:lnTo>
                <a:lnTo>
                  <a:pt x="6720839" y="0"/>
                </a:lnTo>
                <a:lnTo>
                  <a:pt x="0" y="0"/>
                </a:lnTo>
                <a:lnTo>
                  <a:pt x="0" y="21549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341361" y="3933190"/>
            <a:ext cx="2848736" cy="5532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328661" y="3365753"/>
            <a:ext cx="2084705" cy="5137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b="1" spc="-5" dirty="0">
                <a:latin typeface="Eras Bold ITC" panose="020B0907030504020204"/>
                <a:cs typeface="Eras Bold ITC" panose="020B0907030504020204"/>
              </a:rPr>
              <a:t>17/8-19/8</a:t>
            </a:r>
            <a:endParaRPr sz="32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341361" y="4472304"/>
            <a:ext cx="402945" cy="414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542910" y="4472304"/>
            <a:ext cx="2438400" cy="41452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676510" y="4472304"/>
            <a:ext cx="402335" cy="4145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328281" y="3951478"/>
            <a:ext cx="2848736" cy="553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8234" y="0"/>
            <a:ext cx="2966847" cy="3028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636252" y="3607308"/>
            <a:ext cx="1466088" cy="14645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400" spc="-2122" baseline="-15000" dirty="0"/>
              <a:t>感</a:t>
            </a:r>
            <a:r>
              <a:rPr sz="14400" spc="434" baseline="-24000" dirty="0"/>
              <a:t>观</a:t>
            </a:r>
            <a:r>
              <a:rPr sz="8000" spc="-8005" dirty="0">
                <a:solidFill>
                  <a:srgbClr val="343E99"/>
                </a:solidFill>
              </a:rPr>
              <a:t>乐</a:t>
            </a:r>
            <a:r>
              <a:rPr sz="12000" spc="-742" baseline="-3000" dirty="0"/>
              <a:t>乐</a:t>
            </a:r>
            <a:r>
              <a:rPr sz="12000" spc="7" baseline="-20000" dirty="0"/>
              <a:t>园</a:t>
            </a:r>
            <a:endParaRPr sz="12000" baseline="-20000"/>
          </a:p>
        </p:txBody>
      </p:sp>
      <p:sp>
        <p:nvSpPr>
          <p:cNvPr id="15" name="object 15"/>
          <p:cNvSpPr txBox="1"/>
          <p:nvPr/>
        </p:nvSpPr>
        <p:spPr>
          <a:xfrm>
            <a:off x="474675" y="1188796"/>
            <a:ext cx="661035" cy="757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spc="-6900" baseline="-2000" dirty="0">
                <a:solidFill>
                  <a:srgbClr val="F7B9D4"/>
                </a:solidFill>
                <a:latin typeface="Arial Unicode MS" panose="020B0604020202020204" charset="-122"/>
                <a:cs typeface="Arial Unicode MS" panose="020B0604020202020204" charset="-122"/>
              </a:rPr>
              <a:t>嗨</a:t>
            </a:r>
            <a:r>
              <a:rPr sz="4800" dirty="0">
                <a:solidFill>
                  <a:srgbClr val="343E99"/>
                </a:solidFill>
                <a:latin typeface="Arial Unicode MS" panose="020B0604020202020204" charset="-122"/>
                <a:cs typeface="Arial Unicode MS" panose="020B0604020202020204" charset="-122"/>
              </a:rPr>
              <a:t>嗨</a:t>
            </a:r>
            <a:endParaRPr sz="4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8827" y="1624025"/>
            <a:ext cx="711835" cy="8489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solidFill>
                  <a:srgbClr val="F7B9D4"/>
                </a:solidFill>
                <a:latin typeface="Arial Unicode MS" panose="020B0604020202020204" charset="-122"/>
                <a:cs typeface="Arial Unicode MS" panose="020B0604020202020204" charset="-122"/>
              </a:rPr>
              <a:t>啤</a:t>
            </a:r>
            <a:endParaRPr sz="5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2039" y="1743455"/>
            <a:ext cx="6202680" cy="41315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491983" y="1741932"/>
            <a:ext cx="3000755" cy="41330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370835" y="904494"/>
            <a:ext cx="61309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整体设计风格：结合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“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感官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”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主题，偏扁平涂鸦风，年轻有趣。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16762"/>
            <a:ext cx="12190730" cy="6841490"/>
          </a:xfrm>
          <a:custGeom>
            <a:avLst/>
            <a:gdLst/>
            <a:ahLst/>
            <a:cxnLst/>
            <a:rect l="l" t="t" r="r" b="b"/>
            <a:pathLst>
              <a:path w="12190730" h="6841490">
                <a:moveTo>
                  <a:pt x="12190476" y="0"/>
                </a:moveTo>
                <a:lnTo>
                  <a:pt x="0" y="0"/>
                </a:lnTo>
                <a:lnTo>
                  <a:pt x="0" y="6841234"/>
                </a:lnTo>
                <a:lnTo>
                  <a:pt x="12190476" y="6841234"/>
                </a:lnTo>
                <a:lnTo>
                  <a:pt x="12190476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4855" y="2215895"/>
            <a:ext cx="1231392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62247" y="2042667"/>
            <a:ext cx="39947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0" spc="-532" baseline="-3000" dirty="0"/>
              <a:t>03</a:t>
            </a:r>
            <a:r>
              <a:rPr sz="18000" spc="-3337" baseline="-3000" dirty="0"/>
              <a:t> </a:t>
            </a:r>
            <a:r>
              <a:rPr sz="3600" dirty="0"/>
              <a:t>活 动 内 容</a:t>
            </a:r>
            <a:endParaRPr sz="3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75512" y="2124837"/>
            <a:ext cx="7162165" cy="1652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现场预计设</a:t>
            </a: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置</a:t>
            </a:r>
            <a:r>
              <a:rPr sz="2000" b="1" spc="-80" dirty="0">
                <a:latin typeface="Microsoft JhengHei UI" panose="020B0604030504040204" charset="-120"/>
                <a:cs typeface="Microsoft JhengHei UI" panose="020B0604030504040204" charset="-120"/>
              </a:rPr>
              <a:t>20</a:t>
            </a:r>
            <a:r>
              <a:rPr sz="2000" b="1" dirty="0">
                <a:latin typeface="Microsoft JhengHei UI" panose="020B0604030504040204" charset="-120"/>
                <a:cs typeface="Microsoft JhengHei UI" panose="020B0604030504040204" charset="-120"/>
              </a:rPr>
              <a:t>个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精酿啤酒摊位，邀请多个精酿啤酒品牌。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5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20000"/>
              </a:lnSpc>
            </a:pP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如</a:t>
            </a:r>
            <a:r>
              <a:rPr sz="1800" spc="-45" dirty="0">
                <a:latin typeface="Arial Unicode MS" panose="020B0604020202020204" charset="-122"/>
                <a:cs typeface="Arial Unicode MS" panose="020B0604020202020204" charset="-122"/>
              </a:rPr>
              <a:t>mush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1800" spc="-105" dirty="0">
                <a:latin typeface="Arial Unicode MS" panose="020B0604020202020204" charset="-122"/>
                <a:cs typeface="Arial Unicode MS" panose="020B0604020202020204" charset="-122"/>
              </a:rPr>
              <a:t>Taps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、玖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肆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1800" spc="-100" dirty="0">
                <a:latin typeface="Arial Unicode MS" panose="020B0604020202020204" charset="-122"/>
                <a:cs typeface="Arial Unicode MS" panose="020B0604020202020204" charset="-122"/>
              </a:rPr>
              <a:t>ETBrewery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、百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优精酿、</a:t>
            </a:r>
            <a:r>
              <a:rPr sz="1800" spc="-85" dirty="0">
                <a:latin typeface="Arial Unicode MS" panose="020B0604020202020204" charset="-122"/>
                <a:cs typeface="Arial Unicode MS" panose="020B0604020202020204" charset="-122"/>
              </a:rPr>
              <a:t>Beer</a:t>
            </a:r>
            <a:r>
              <a:rPr sz="1800" spc="-7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spc="-20" dirty="0">
                <a:latin typeface="Arial Unicode MS" panose="020B0604020202020204" charset="-122"/>
                <a:cs typeface="Arial Unicode MS" panose="020B0604020202020204" charset="-122"/>
              </a:rPr>
              <a:t>Man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、箭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厂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啤酒、 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保霖精酿、大跃啤酒、京</a:t>
            </a:r>
            <a:r>
              <a:rPr sz="1800" spc="-30" dirty="0">
                <a:latin typeface="Arial Unicode MS" panose="020B0604020202020204" charset="-122"/>
                <a:cs typeface="Arial Unicode MS" panose="020B0604020202020204" charset="-122"/>
              </a:rPr>
              <a:t>A</a:t>
            </a:r>
            <a:r>
              <a:rPr sz="1800" spc="45" dirty="0">
                <a:latin typeface="Arial Unicode MS" panose="020B0604020202020204" charset="-122"/>
                <a:cs typeface="Arial Unicode MS" panose="020B0604020202020204" charset="-122"/>
              </a:rPr>
              <a:t>精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酿、曼哈顿精酿、牛啤堂精酿、贝壳仙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酿、少爷麦啤</a:t>
            </a: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等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，为游客呈现一场丰富的味蕾盛筵。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339328" y="4122420"/>
            <a:ext cx="2962655" cy="19766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280659" y="4122420"/>
            <a:ext cx="2964180" cy="19766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96468" y="4122420"/>
            <a:ext cx="1325880" cy="19857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4351" y="4122420"/>
            <a:ext cx="3127248" cy="19766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39328" y="2071116"/>
            <a:ext cx="2962655" cy="19720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4736" y="435863"/>
            <a:ext cx="3077210" cy="486409"/>
          </a:xfrm>
          <a:custGeom>
            <a:avLst/>
            <a:gdLst/>
            <a:ahLst/>
            <a:cxnLst/>
            <a:rect l="l" t="t" r="r" b="b"/>
            <a:pathLst>
              <a:path w="3077210" h="486409">
                <a:moveTo>
                  <a:pt x="0" y="486155"/>
                </a:moveTo>
                <a:lnTo>
                  <a:pt x="3076955" y="486155"/>
                </a:lnTo>
                <a:lnTo>
                  <a:pt x="3076955" y="0"/>
                </a:lnTo>
                <a:lnTo>
                  <a:pt x="0" y="0"/>
                </a:lnTo>
                <a:lnTo>
                  <a:pt x="0" y="486155"/>
                </a:lnTo>
                <a:close/>
              </a:path>
            </a:pathLst>
          </a:custGeom>
          <a:solidFill>
            <a:srgbClr val="F943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554736" y="481076"/>
            <a:ext cx="30772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</a:t>
            </a:r>
            <a:r>
              <a:rPr sz="2400" b="1" spc="1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1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83282" y="493776"/>
            <a:ext cx="1048512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45871" y="1004569"/>
            <a:ext cx="662431" cy="377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42695" y="1004569"/>
            <a:ext cx="1573149" cy="3779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03804" y="1052449"/>
            <a:ext cx="1769745" cy="28346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171" y="1558032"/>
            <a:ext cx="1059878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美酒佳肴两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相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配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，有了精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酿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啤酒肯定不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能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少了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特</a:t>
            </a:r>
            <a:r>
              <a:rPr sz="1800" spc="10" dirty="0">
                <a:latin typeface="微软雅黑" panose="020B0503020204020204" charset="-122"/>
                <a:cs typeface="微软雅黑" panose="020B0503020204020204" charset="-122"/>
              </a:rPr>
              <a:t>⾊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美</a:t>
            </a:r>
            <a:r>
              <a:rPr sz="1800" dirty="0">
                <a:latin typeface="微软雅黑" panose="020B0503020204020204" charset="-122"/>
                <a:cs typeface="微软雅黑" panose="020B0503020204020204" charset="-122"/>
              </a:rPr>
              <a:t>⻝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！德国香</a:t>
            </a:r>
            <a:r>
              <a:rPr sz="1800" spc="5" dirty="0">
                <a:latin typeface="Arial Unicode MS" panose="020B0604020202020204" charset="-122"/>
                <a:cs typeface="Arial Unicode MS" panose="020B0604020202020204" charset="-122"/>
              </a:rPr>
              <a:t>肠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猪肘、烤羊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排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，精致西餐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轻食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品牌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汇聚，让游客在品尝精酿的同时能一饱口腹之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欲。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736" y="435863"/>
            <a:ext cx="2935605" cy="486409"/>
          </a:xfrm>
          <a:custGeom>
            <a:avLst/>
            <a:gdLst/>
            <a:ahLst/>
            <a:cxnLst/>
            <a:rect l="l" t="t" r="r" b="b"/>
            <a:pathLst>
              <a:path w="2935604" h="486409">
                <a:moveTo>
                  <a:pt x="0" y="486155"/>
                </a:moveTo>
                <a:lnTo>
                  <a:pt x="2935224" y="486155"/>
                </a:lnTo>
                <a:lnTo>
                  <a:pt x="2935224" y="0"/>
                </a:lnTo>
                <a:lnTo>
                  <a:pt x="0" y="0"/>
                </a:lnTo>
                <a:lnTo>
                  <a:pt x="0" y="486155"/>
                </a:lnTo>
                <a:close/>
              </a:path>
            </a:pathLst>
          </a:custGeom>
          <a:solidFill>
            <a:srgbClr val="F943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736" y="481076"/>
            <a:ext cx="2935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</a:t>
            </a:r>
            <a:r>
              <a:rPr sz="2400" b="1" spc="10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2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3282" y="493776"/>
            <a:ext cx="1048512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3943" y="2610611"/>
            <a:ext cx="4387596" cy="39319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0788" y="4235196"/>
            <a:ext cx="3461004" cy="2307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572243" y="2610611"/>
            <a:ext cx="2331720" cy="155295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13419" y="4235196"/>
            <a:ext cx="3590544" cy="23073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5871" y="958850"/>
            <a:ext cx="650240" cy="3779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33551" y="958850"/>
            <a:ext cx="1573149" cy="37795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80788" y="2610611"/>
            <a:ext cx="4847844" cy="155295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171" y="1621027"/>
            <a:ext cx="10647045" cy="6076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1000"/>
              </a:lnSpc>
              <a:spcBef>
                <a:spcPts val="85"/>
              </a:spcBef>
            </a:pP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召集</a:t>
            </a:r>
            <a:r>
              <a:rPr sz="2000" b="1" spc="-70" dirty="0">
                <a:latin typeface="Microsoft JhengHei UI" panose="020B0604030504040204" charset="-120"/>
                <a:cs typeface="Microsoft JhengHei UI" panose="020B0604030504040204" charset="-120"/>
              </a:rPr>
              <a:t>20</a:t>
            </a:r>
            <a:r>
              <a:rPr sz="2000" b="1" spc="20" dirty="0">
                <a:latin typeface="Microsoft JhengHei UI" panose="020B0604030504040204" charset="-120"/>
                <a:cs typeface="Microsoft JhengHei UI" panose="020B0604030504040204" charset="-120"/>
              </a:rPr>
              <a:t>个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文创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摊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位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除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了与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游客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分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享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各种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好</a:t>
            </a:r>
            <a:r>
              <a:rPr sz="1800" spc="45" dirty="0">
                <a:latin typeface="Arial Unicode MS" panose="020B0604020202020204" charset="-122"/>
                <a:cs typeface="Arial Unicode MS" panose="020B0604020202020204" charset="-122"/>
              </a:rPr>
              <a:t>物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还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将提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供有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趣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的摊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位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互动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体</a:t>
            </a:r>
            <a:r>
              <a:rPr sz="1800" spc="50" dirty="0">
                <a:latin typeface="Arial Unicode MS" panose="020B0604020202020204" charset="-122"/>
                <a:cs typeface="Arial Unicode MS" panose="020B0604020202020204" charset="-122"/>
              </a:rPr>
              <a:t>验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手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工、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花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艺</a:t>
            </a:r>
            <a:r>
              <a:rPr sz="1800" spc="-525" dirty="0">
                <a:latin typeface="Arial Unicode MS" panose="020B0604020202020204" charset="-122"/>
                <a:cs typeface="Arial Unicode MS" panose="020B0604020202020204" charset="-122"/>
              </a:rPr>
              <a:t>……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用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艺术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品 征服你的眼球。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736" y="435863"/>
            <a:ext cx="2910840" cy="486409"/>
          </a:xfrm>
          <a:custGeom>
            <a:avLst/>
            <a:gdLst/>
            <a:ahLst/>
            <a:cxnLst/>
            <a:rect l="l" t="t" r="r" b="b"/>
            <a:pathLst>
              <a:path w="2910840" h="486409">
                <a:moveTo>
                  <a:pt x="0" y="486155"/>
                </a:moveTo>
                <a:lnTo>
                  <a:pt x="2910840" y="486155"/>
                </a:lnTo>
                <a:lnTo>
                  <a:pt x="2910840" y="0"/>
                </a:lnTo>
                <a:lnTo>
                  <a:pt x="0" y="0"/>
                </a:lnTo>
                <a:lnTo>
                  <a:pt x="0" y="486155"/>
                </a:lnTo>
                <a:close/>
              </a:path>
            </a:pathLst>
          </a:custGeom>
          <a:solidFill>
            <a:srgbClr val="F943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54736" y="481076"/>
            <a:ext cx="29108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495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</a:t>
            </a:r>
            <a:r>
              <a:rPr sz="2400" b="1" spc="10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3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83282" y="493776"/>
            <a:ext cx="1048512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871" y="1032636"/>
            <a:ext cx="1573149" cy="377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877300" y="2458211"/>
            <a:ext cx="2759963" cy="18409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95471" y="4383023"/>
            <a:ext cx="2723388" cy="1719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1395" y="4383023"/>
            <a:ext cx="2839212" cy="1719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1395" y="2458211"/>
            <a:ext cx="2833116" cy="18409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95471" y="2458211"/>
            <a:ext cx="2712720" cy="18425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2011" y="2458211"/>
            <a:ext cx="2598419" cy="184099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2011" y="4383023"/>
            <a:ext cx="2805684" cy="17190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57131" y="4383023"/>
            <a:ext cx="2580131" cy="17190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53055" y="1080516"/>
            <a:ext cx="2162937" cy="28346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171" y="1474847"/>
            <a:ext cx="10452735" cy="6838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活动拟联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合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多家演出机构为活动提供多元化的节目表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演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表演内容包含电</a:t>
            </a:r>
            <a:r>
              <a:rPr sz="1800" spc="10" dirty="0">
                <a:latin typeface="Arial Unicode MS" panose="020B0604020202020204" charset="-122"/>
                <a:cs typeface="Arial Unicode MS" panose="020B0604020202020204" charset="-122"/>
              </a:rPr>
              <a:t>音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、魔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术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、调酒表演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、街舞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国标舞、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风情表演</a:t>
            </a: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等</a:t>
            </a: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，调动你的全身细胞，预备狂欢一整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夜！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736" y="435863"/>
            <a:ext cx="3161030" cy="486409"/>
          </a:xfrm>
          <a:custGeom>
            <a:avLst/>
            <a:gdLst/>
            <a:ahLst/>
            <a:cxnLst/>
            <a:rect l="l" t="t" r="r" b="b"/>
            <a:pathLst>
              <a:path w="3161029" h="486409">
                <a:moveTo>
                  <a:pt x="0" y="486155"/>
                </a:moveTo>
                <a:lnTo>
                  <a:pt x="3160776" y="486155"/>
                </a:lnTo>
                <a:lnTo>
                  <a:pt x="3160776" y="0"/>
                </a:lnTo>
                <a:lnTo>
                  <a:pt x="0" y="0"/>
                </a:lnTo>
                <a:lnTo>
                  <a:pt x="0" y="486155"/>
                </a:lnTo>
                <a:close/>
              </a:path>
            </a:pathLst>
          </a:custGeom>
          <a:solidFill>
            <a:srgbClr val="F943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54736" y="481076"/>
            <a:ext cx="3161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</a:t>
            </a:r>
            <a:r>
              <a:rPr sz="2400" b="1" spc="1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4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49754" y="493776"/>
            <a:ext cx="1048512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5871" y="958850"/>
            <a:ext cx="1573149" cy="377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508247" y="4427220"/>
            <a:ext cx="3316224" cy="21046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642359" y="2257044"/>
            <a:ext cx="3159251" cy="21031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8891" y="4427220"/>
            <a:ext cx="3163823" cy="211074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78891" y="2260092"/>
            <a:ext cx="3229356" cy="21015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79335" y="2257044"/>
            <a:ext cx="5070348" cy="42748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435863"/>
            <a:ext cx="3161030" cy="486409"/>
          </a:xfrm>
          <a:custGeom>
            <a:avLst/>
            <a:gdLst/>
            <a:ahLst/>
            <a:cxnLst/>
            <a:rect l="l" t="t" r="r" b="b"/>
            <a:pathLst>
              <a:path w="3161029" h="486409">
                <a:moveTo>
                  <a:pt x="0" y="486155"/>
                </a:moveTo>
                <a:lnTo>
                  <a:pt x="3160776" y="486155"/>
                </a:lnTo>
                <a:lnTo>
                  <a:pt x="3160776" y="0"/>
                </a:lnTo>
                <a:lnTo>
                  <a:pt x="0" y="0"/>
                </a:lnTo>
                <a:lnTo>
                  <a:pt x="0" y="486155"/>
                </a:lnTo>
                <a:close/>
              </a:path>
            </a:pathLst>
          </a:custGeom>
          <a:solidFill>
            <a:srgbClr val="F943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4736" y="481076"/>
            <a:ext cx="3161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</a:t>
            </a:r>
            <a:r>
              <a:rPr sz="2400" b="1" spc="1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5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9754" y="493776"/>
            <a:ext cx="1048512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6525" y="498348"/>
            <a:ext cx="1310639" cy="377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04444" y="5460491"/>
            <a:ext cx="5560695" cy="0"/>
          </a:xfrm>
          <a:custGeom>
            <a:avLst/>
            <a:gdLst/>
            <a:ahLst/>
            <a:cxnLst/>
            <a:rect l="l" t="t" r="r" b="b"/>
            <a:pathLst>
              <a:path w="5560695">
                <a:moveTo>
                  <a:pt x="0" y="0"/>
                </a:moveTo>
                <a:lnTo>
                  <a:pt x="5560695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0700" y="4880559"/>
            <a:ext cx="5673725" cy="9321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Unicode MS" panose="020B0604020202020204" charset="-122"/>
                <a:cs typeface="Arial Unicode MS" panose="020B0604020202020204" charset="-122"/>
              </a:rPr>
              <a:t>酒池肉林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2095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充满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“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美味佳</a:t>
            </a:r>
            <a:r>
              <a:rPr sz="1800" spc="-10" dirty="0">
                <a:latin typeface="Arial Unicode MS" panose="020B0604020202020204" charset="-122"/>
                <a:cs typeface="Arial Unicode MS" panose="020B0604020202020204" charset="-122"/>
              </a:rPr>
              <a:t>肴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”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的波波池即将成为感官乐园最强打卡点！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1900" y="3662934"/>
            <a:ext cx="158051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30" dirty="0">
                <a:latin typeface="Arial Unicode MS" panose="020B0604020202020204" charset="-122"/>
                <a:cs typeface="Arial Unicode MS" panose="020B0604020202020204" charset="-122"/>
              </a:rPr>
              <a:t>“</a:t>
            </a:r>
            <a:r>
              <a:rPr sz="1400" dirty="0">
                <a:latin typeface="Arial Unicode MS" panose="020B0604020202020204" charset="-122"/>
                <a:cs typeface="Arial Unicode MS" panose="020B0604020202020204" charset="-122"/>
              </a:rPr>
              <a:t>酒池肉林</a:t>
            </a:r>
            <a:r>
              <a:rPr sz="1400" spc="30" dirty="0">
                <a:latin typeface="Arial Unicode MS" panose="020B0604020202020204" charset="-122"/>
                <a:cs typeface="Arial Unicode MS" panose="020B0604020202020204" charset="-122"/>
              </a:rPr>
              <a:t>”</a:t>
            </a:r>
            <a:r>
              <a:rPr sz="1400" dirty="0">
                <a:latin typeface="Arial Unicode MS" panose="020B0604020202020204" charset="-122"/>
                <a:cs typeface="Arial Unicode MS" panose="020B0604020202020204" charset="-122"/>
              </a:rPr>
              <a:t>构思参考</a:t>
            </a:r>
            <a:endParaRPr sz="1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478268" y="1459991"/>
            <a:ext cx="3525012" cy="2180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2919" y="1734311"/>
            <a:ext cx="2813304" cy="16946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36035" y="1734311"/>
            <a:ext cx="2633472" cy="1694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78268" y="3724655"/>
            <a:ext cx="3525012" cy="23469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54736" y="435863"/>
            <a:ext cx="3161030" cy="486409"/>
          </a:xfrm>
          <a:custGeom>
            <a:avLst/>
            <a:gdLst/>
            <a:ahLst/>
            <a:cxnLst/>
            <a:rect l="l" t="t" r="r" b="b"/>
            <a:pathLst>
              <a:path w="3161029" h="486409">
                <a:moveTo>
                  <a:pt x="0" y="486155"/>
                </a:moveTo>
                <a:lnTo>
                  <a:pt x="3160776" y="486155"/>
                </a:lnTo>
                <a:lnTo>
                  <a:pt x="3160776" y="0"/>
                </a:lnTo>
                <a:lnTo>
                  <a:pt x="0" y="0"/>
                </a:lnTo>
                <a:lnTo>
                  <a:pt x="0" y="486155"/>
                </a:lnTo>
                <a:close/>
              </a:path>
            </a:pathLst>
          </a:custGeom>
          <a:solidFill>
            <a:srgbClr val="F943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54736" y="481076"/>
            <a:ext cx="31610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13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</a:t>
            </a:r>
            <a:r>
              <a:rPr sz="2400" b="1" spc="1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5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49754" y="493776"/>
            <a:ext cx="1048512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46525" y="498348"/>
            <a:ext cx="1310639" cy="377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91183" y="2008632"/>
            <a:ext cx="5560695" cy="0"/>
          </a:xfrm>
          <a:custGeom>
            <a:avLst/>
            <a:gdLst/>
            <a:ahLst/>
            <a:cxnLst/>
            <a:rect l="l" t="t" r="r" b="b"/>
            <a:pathLst>
              <a:path w="5560695">
                <a:moveTo>
                  <a:pt x="0" y="0"/>
                </a:moveTo>
                <a:lnTo>
                  <a:pt x="5560695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07744" y="1428369"/>
            <a:ext cx="6708775" cy="93154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4295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Unicode MS" panose="020B0604020202020204" charset="-122"/>
                <a:cs typeface="Arial Unicode MS" panose="020B0604020202020204" charset="-122"/>
              </a:rPr>
              <a:t>光影梦游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209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场地区域设</a:t>
            </a: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置</a:t>
            </a:r>
            <a:r>
              <a:rPr sz="1800" spc="-60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个光影拍照点，打造年轻人的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“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精神朝圣点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”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，如图：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3119627"/>
            <a:ext cx="4463795" cy="30053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2339" y="6143955"/>
            <a:ext cx="939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幻彩时空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430395" y="6145174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海浪森林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954779" y="3119627"/>
            <a:ext cx="8237218" cy="3006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8263" y="449580"/>
            <a:ext cx="1542415" cy="486409"/>
          </a:xfrm>
          <a:custGeom>
            <a:avLst/>
            <a:gdLst/>
            <a:ahLst/>
            <a:cxnLst/>
            <a:rect l="l" t="t" r="r" b="b"/>
            <a:pathLst>
              <a:path w="1542414" h="486409">
                <a:moveTo>
                  <a:pt x="0" y="486156"/>
                </a:moveTo>
                <a:lnTo>
                  <a:pt x="1542288" y="486156"/>
                </a:lnTo>
                <a:lnTo>
                  <a:pt x="1542288" y="0"/>
                </a:lnTo>
                <a:lnTo>
                  <a:pt x="0" y="0"/>
                </a:lnTo>
                <a:lnTo>
                  <a:pt x="0" y="486156"/>
                </a:lnTo>
                <a:close/>
              </a:path>
            </a:pathLst>
          </a:custGeom>
          <a:solidFill>
            <a:srgbClr val="F943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2680" y="485901"/>
            <a:ext cx="1311021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8263" y="1592580"/>
            <a:ext cx="2977896" cy="4166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73149" y="5859271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愿望魔盒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8895" y="1035300"/>
            <a:ext cx="8082280" cy="2330450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愿望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魔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盒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在活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动期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间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将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定</a:t>
            </a:r>
            <a:r>
              <a:rPr sz="1800" spc="45" dirty="0">
                <a:latin typeface="Arial Unicode MS" panose="020B0604020202020204" charset="-122"/>
                <a:cs typeface="Arial Unicode MS" panose="020B0604020202020204" charset="-122"/>
              </a:rPr>
              <a:t>点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（每天</a:t>
            </a:r>
            <a:r>
              <a:rPr sz="1800" spc="-40" dirty="0">
                <a:latin typeface="Arial Unicode MS" panose="020B0604020202020204" charset="-122"/>
                <a:cs typeface="Arial Unicode MS" panose="020B0604020202020204" charset="-122"/>
              </a:rPr>
              <a:t>16:00-17:30,19:00-20:00)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开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放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800" spc="25" dirty="0">
                <a:latin typeface="Arial Unicode MS" panose="020B0604020202020204" charset="-122"/>
                <a:cs typeface="Arial Unicode MS" panose="020B0604020202020204" charset="-122"/>
              </a:rPr>
              <a:t>里面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隐藏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着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各种各样的奇葩小惊喜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！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250">
              <a:latin typeface="Times New Roman" panose="02020603050405020304"/>
              <a:cs typeface="Times New Roman" panose="02020603050405020304"/>
            </a:endParaRPr>
          </a:p>
          <a:p>
            <a:pPr marL="12700" marR="5080">
              <a:lnSpc>
                <a:spcPct val="120000"/>
              </a:lnSpc>
            </a:pP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盒子中藏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有工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作人</a:t>
            </a:r>
            <a:r>
              <a:rPr sz="1800" spc="40" dirty="0">
                <a:latin typeface="Arial Unicode MS" panose="020B0604020202020204" charset="-122"/>
                <a:cs typeface="Arial Unicode MS" panose="020B0604020202020204" charset="-122"/>
              </a:rPr>
              <a:t>员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游客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现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场</a:t>
            </a:r>
            <a:r>
              <a:rPr sz="1800" b="1" spc="20" dirty="0">
                <a:latin typeface="Microsoft JhengHei UI" panose="020B0604030504040204" charset="-120"/>
                <a:cs typeface="Microsoft JhengHei UI" panose="020B0604030504040204" charset="-120"/>
              </a:rPr>
              <a:t>关注</a:t>
            </a:r>
            <a:r>
              <a:rPr sz="1800" b="1" spc="30" dirty="0">
                <a:latin typeface="Microsoft JhengHei UI" panose="020B0604030504040204" charset="-120"/>
                <a:cs typeface="Microsoft JhengHei UI" panose="020B0604030504040204" charset="-120"/>
              </a:rPr>
              <a:t>公众</a:t>
            </a:r>
            <a:r>
              <a:rPr sz="1800" b="1" spc="35" dirty="0">
                <a:latin typeface="Microsoft JhengHei UI" panose="020B0604030504040204" charset="-120"/>
                <a:cs typeface="Microsoft JhengHei UI" panose="020B0604030504040204" charset="-120"/>
              </a:rPr>
              <a:t>号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后，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在</a:t>
            </a:r>
            <a:r>
              <a:rPr sz="1800" spc="55" dirty="0">
                <a:latin typeface="Arial Unicode MS" panose="020B0604020202020204" charset="-122"/>
                <a:cs typeface="Arial Unicode MS" panose="020B0604020202020204" charset="-122"/>
              </a:rPr>
              <a:t>“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惊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喜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盒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子</a:t>
            </a:r>
            <a:r>
              <a:rPr sz="1800" spc="55" dirty="0">
                <a:latin typeface="Arial Unicode MS" panose="020B0604020202020204" charset="-122"/>
                <a:cs typeface="Arial Unicode MS" panose="020B0604020202020204" charset="-122"/>
              </a:rPr>
              <a:t>”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指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定位</a:t>
            </a:r>
            <a:r>
              <a:rPr sz="1800" spc="40" dirty="0">
                <a:latin typeface="Arial Unicode MS" panose="020B0604020202020204" charset="-122"/>
                <a:cs typeface="Arial Unicode MS" panose="020B0604020202020204" charset="-122"/>
              </a:rPr>
              <a:t>置</a:t>
            </a:r>
            <a:r>
              <a:rPr sz="1800" b="1" spc="20" dirty="0">
                <a:latin typeface="Microsoft JhengHei UI" panose="020B0604030504040204" charset="-120"/>
                <a:cs typeface="Microsoft JhengHei UI" panose="020B0604030504040204" charset="-120"/>
              </a:rPr>
              <a:t>拍两下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， 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工作人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员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将</a:t>
            </a:r>
            <a:r>
              <a:rPr sz="1800" spc="45" dirty="0">
                <a:latin typeface="Arial Unicode MS" panose="020B0604020202020204" charset="-122"/>
                <a:cs typeface="Arial Unicode MS" panose="020B0604020202020204" charset="-122"/>
              </a:rPr>
              <a:t>从</a:t>
            </a:r>
            <a:r>
              <a:rPr sz="1800" spc="70" dirty="0">
                <a:latin typeface="Arial Unicode MS" panose="020B0604020202020204" charset="-122"/>
                <a:cs typeface="Arial Unicode MS" panose="020B0604020202020204" charset="-122"/>
              </a:rPr>
              <a:t>“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愿望盒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子</a:t>
            </a:r>
            <a:r>
              <a:rPr sz="1800" spc="55" dirty="0">
                <a:latin typeface="Arial Unicode MS" panose="020B0604020202020204" charset="-122"/>
                <a:cs typeface="Arial Unicode MS" panose="020B0604020202020204" charset="-122"/>
              </a:rPr>
              <a:t>”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中送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出奖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品</a:t>
            </a:r>
            <a:r>
              <a:rPr sz="1800" spc="35" dirty="0">
                <a:latin typeface="Arial Unicode MS" panose="020B0604020202020204" charset="-122"/>
                <a:cs typeface="Arial Unicode MS" panose="020B0604020202020204" charset="-122"/>
              </a:rPr>
              <a:t>！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奖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品</a:t>
            </a:r>
            <a:r>
              <a:rPr sz="1800" spc="20" dirty="0">
                <a:latin typeface="Arial Unicode MS" panose="020B0604020202020204" charset="-122"/>
                <a:cs typeface="Arial Unicode MS" panose="020B0604020202020204" charset="-122"/>
              </a:rPr>
              <a:t>包</a:t>
            </a:r>
            <a:r>
              <a:rPr sz="1800" spc="30" dirty="0">
                <a:latin typeface="Arial Unicode MS" panose="020B0604020202020204" charset="-122"/>
                <a:cs typeface="Arial Unicode MS" panose="020B0604020202020204" charset="-122"/>
              </a:rPr>
              <a:t>括</a:t>
            </a:r>
            <a:r>
              <a:rPr sz="1800" b="1" spc="20" dirty="0">
                <a:latin typeface="Microsoft JhengHei UI" panose="020B0604030504040204" charset="-120"/>
                <a:cs typeface="Microsoft JhengHei UI" panose="020B0604030504040204" charset="-120"/>
              </a:rPr>
              <a:t>红</a:t>
            </a:r>
            <a:r>
              <a:rPr sz="1800" b="1" spc="35" dirty="0">
                <a:latin typeface="Microsoft JhengHei UI" panose="020B0604030504040204" charset="-120"/>
                <a:cs typeface="Microsoft JhengHei UI" panose="020B0604030504040204" charset="-120"/>
              </a:rPr>
              <a:t>包</a:t>
            </a:r>
            <a:r>
              <a:rPr sz="1800" b="1" spc="20" dirty="0"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1800" b="1" spc="30" dirty="0">
                <a:latin typeface="Microsoft JhengHei UI" panose="020B0604030504040204" charset="-120"/>
                <a:cs typeface="Microsoft JhengHei UI" panose="020B0604030504040204" charset="-120"/>
              </a:rPr>
              <a:t>优</a:t>
            </a:r>
            <a:r>
              <a:rPr sz="1800" b="1" spc="20" dirty="0">
                <a:latin typeface="Microsoft JhengHei UI" panose="020B0604030504040204" charset="-120"/>
                <a:cs typeface="Microsoft JhengHei UI" panose="020B0604030504040204" charset="-120"/>
              </a:rPr>
              <a:t>惠</a:t>
            </a:r>
            <a:r>
              <a:rPr sz="1800" b="1" spc="25" dirty="0">
                <a:latin typeface="Microsoft JhengHei UI" panose="020B0604030504040204" charset="-120"/>
                <a:cs typeface="Microsoft JhengHei UI" panose="020B0604030504040204" charset="-120"/>
              </a:rPr>
              <a:t>券</a:t>
            </a:r>
            <a:r>
              <a:rPr sz="1800" b="1" spc="20" dirty="0"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r>
              <a:rPr sz="1800" b="1" spc="30" dirty="0">
                <a:latin typeface="Microsoft JhengHei UI" panose="020B0604030504040204" charset="-120"/>
                <a:cs typeface="Microsoft JhengHei UI" panose="020B0604030504040204" charset="-120"/>
              </a:rPr>
              <a:t>现</a:t>
            </a:r>
            <a:r>
              <a:rPr sz="1800" b="1" spc="20" dirty="0">
                <a:latin typeface="Microsoft JhengHei UI" panose="020B0604030504040204" charset="-120"/>
                <a:cs typeface="Microsoft JhengHei UI" panose="020B0604030504040204" charset="-120"/>
              </a:rPr>
              <a:t>场</a:t>
            </a:r>
            <a:r>
              <a:rPr sz="1800" b="1" spc="30" dirty="0">
                <a:latin typeface="Microsoft JhengHei UI" panose="020B0604030504040204" charset="-120"/>
                <a:cs typeface="Microsoft JhengHei UI" panose="020B0604030504040204" charset="-120"/>
              </a:rPr>
              <a:t>现</a:t>
            </a:r>
            <a:r>
              <a:rPr sz="1800" b="1" spc="20" dirty="0">
                <a:latin typeface="Microsoft JhengHei UI" panose="020B0604030504040204" charset="-120"/>
                <a:cs typeface="Microsoft JhengHei UI" panose="020B0604030504040204" charset="-120"/>
              </a:rPr>
              <a:t>金抵</a:t>
            </a:r>
            <a:r>
              <a:rPr sz="1800" b="1" dirty="0">
                <a:latin typeface="Microsoft JhengHei UI" panose="020B0604030504040204" charset="-120"/>
                <a:cs typeface="Microsoft JhengHei UI" panose="020B0604030504040204" charset="-120"/>
              </a:rPr>
              <a:t>用 </a:t>
            </a:r>
            <a:r>
              <a:rPr sz="1800" b="1" spc="65" dirty="0">
                <a:latin typeface="Microsoft JhengHei UI" panose="020B0604030504040204" charset="-120"/>
                <a:cs typeface="Microsoft JhengHei UI" panose="020B0604030504040204" charset="-120"/>
              </a:rPr>
              <a:t>券和各种充</a:t>
            </a:r>
            <a:r>
              <a:rPr sz="1800" b="1" spc="55" dirty="0">
                <a:latin typeface="Microsoft JhengHei UI" panose="020B0604030504040204" charset="-120"/>
                <a:cs typeface="Microsoft JhengHei UI" panose="020B0604030504040204" charset="-120"/>
              </a:rPr>
              <a:t>满</a:t>
            </a:r>
            <a:r>
              <a:rPr sz="1800" b="1" spc="65" dirty="0">
                <a:latin typeface="Microsoft JhengHei UI" panose="020B0604030504040204" charset="-120"/>
                <a:cs typeface="Microsoft JhengHei UI" panose="020B0604030504040204" charset="-120"/>
              </a:rPr>
              <a:t>脑洞的惊喜</a:t>
            </a:r>
            <a:r>
              <a:rPr sz="1800" b="1" spc="55" dirty="0">
                <a:latin typeface="Microsoft JhengHei UI" panose="020B0604030504040204" charset="-120"/>
                <a:cs typeface="Microsoft JhengHei UI" panose="020B0604030504040204" charset="-120"/>
              </a:rPr>
              <a:t>礼</a:t>
            </a:r>
            <a:r>
              <a:rPr sz="1800" b="1" spc="85" dirty="0">
                <a:latin typeface="Microsoft JhengHei UI" panose="020B0604030504040204" charset="-120"/>
                <a:cs typeface="Microsoft JhengHei UI" panose="020B0604030504040204" charset="-120"/>
              </a:rPr>
              <a:t>品</a:t>
            </a:r>
            <a:r>
              <a:rPr sz="1800" spc="65" dirty="0">
                <a:latin typeface="Arial Unicode MS" panose="020B0604020202020204" charset="-122"/>
                <a:cs typeface="Arial Unicode MS" panose="020B0604020202020204" charset="-122"/>
              </a:rPr>
              <a:t>（如玫瑰</a:t>
            </a:r>
            <a:r>
              <a:rPr sz="1800" spc="55" dirty="0">
                <a:latin typeface="Arial Unicode MS" panose="020B0604020202020204" charset="-122"/>
                <a:cs typeface="Arial Unicode MS" panose="020B0604020202020204" charset="-122"/>
              </a:rPr>
              <a:t>花</a:t>
            </a:r>
            <a:r>
              <a:rPr sz="1800" spc="7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1800" spc="65" dirty="0">
                <a:latin typeface="Arial Unicode MS" panose="020B0604020202020204" charset="-122"/>
                <a:cs typeface="Arial Unicode MS" panose="020B0604020202020204" charset="-122"/>
              </a:rPr>
              <a:t>气球、玩</a:t>
            </a:r>
            <a:r>
              <a:rPr sz="1800" spc="55" dirty="0">
                <a:latin typeface="Arial Unicode MS" panose="020B0604020202020204" charset="-122"/>
                <a:cs typeface="Arial Unicode MS" panose="020B0604020202020204" charset="-122"/>
              </a:rPr>
              <a:t>偶</a:t>
            </a:r>
            <a:r>
              <a:rPr sz="1800" spc="65" dirty="0">
                <a:latin typeface="Arial Unicode MS" panose="020B0604020202020204" charset="-122"/>
                <a:cs typeface="Arial Unicode MS" panose="020B0604020202020204" charset="-122"/>
              </a:rPr>
              <a:t>、纹身贴</a:t>
            </a:r>
            <a:r>
              <a:rPr sz="1800" spc="7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1800" spc="55" dirty="0">
                <a:latin typeface="Arial Unicode MS" panose="020B0604020202020204" charset="-122"/>
                <a:cs typeface="Arial Unicode MS" panose="020B0604020202020204" charset="-122"/>
              </a:rPr>
              <a:t>实</a:t>
            </a:r>
            <a:r>
              <a:rPr sz="1800" spc="65" dirty="0">
                <a:latin typeface="Arial Unicode MS" panose="020B0604020202020204" charset="-122"/>
                <a:cs typeface="Arial Unicode MS" panose="020B0604020202020204" charset="-122"/>
              </a:rPr>
              <a:t>物大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奖 等），甚至可能七夕为你冒出男盆友！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81628" y="3608832"/>
            <a:ext cx="3275076" cy="21503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213092" y="3608832"/>
            <a:ext cx="4680203" cy="21518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3171" y="1660905"/>
            <a:ext cx="91706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特邀品牌入驻，</a:t>
            </a:r>
            <a:r>
              <a:rPr sz="1800" b="1" dirty="0">
                <a:solidFill>
                  <a:srgbClr val="F94354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口碑、宝师傅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等优质品牌将作为协办方参与活</a:t>
            </a:r>
            <a:r>
              <a:rPr sz="1800" spc="5" dirty="0">
                <a:latin typeface="Arial Unicode MS" panose="020B0604020202020204" charset="-122"/>
                <a:cs typeface="Arial Unicode MS" panose="020B0604020202020204" charset="-122"/>
              </a:rPr>
              <a:t>动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，并为游客带来精彩互动。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54736" y="435863"/>
            <a:ext cx="1958339" cy="486409"/>
          </a:xfrm>
          <a:custGeom>
            <a:avLst/>
            <a:gdLst/>
            <a:ahLst/>
            <a:cxnLst/>
            <a:rect l="l" t="t" r="r" b="b"/>
            <a:pathLst>
              <a:path w="1958339" h="486409">
                <a:moveTo>
                  <a:pt x="0" y="486155"/>
                </a:moveTo>
                <a:lnTo>
                  <a:pt x="1958339" y="486155"/>
                </a:lnTo>
                <a:lnTo>
                  <a:pt x="1958339" y="0"/>
                </a:lnTo>
                <a:lnTo>
                  <a:pt x="0" y="0"/>
                </a:lnTo>
                <a:lnTo>
                  <a:pt x="0" y="486155"/>
                </a:lnTo>
                <a:close/>
              </a:path>
            </a:pathLst>
          </a:custGeom>
          <a:solidFill>
            <a:srgbClr val="F9435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29970" y="498348"/>
            <a:ext cx="1311020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10319" y="186004"/>
            <a:ext cx="2575560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-790" dirty="0">
                <a:latin typeface="Arial Unicode MS" panose="020B0604020202020204" charset="-122"/>
                <a:cs typeface="Arial Unicode MS" panose="020B0604020202020204" charset="-122"/>
              </a:rPr>
              <a:t>嗨</a:t>
            </a:r>
            <a:r>
              <a:rPr sz="8100" spc="607" baseline="-25000" dirty="0">
                <a:latin typeface="Arial Unicode MS" panose="020B0604020202020204" charset="-122"/>
                <a:cs typeface="Arial Unicode MS" panose="020B0604020202020204" charset="-122"/>
              </a:rPr>
              <a:t>啤</a:t>
            </a:r>
            <a:r>
              <a:rPr sz="9000" spc="-1725" baseline="-11000" dirty="0">
                <a:latin typeface="Arial Unicode MS" panose="020B0604020202020204" charset="-122"/>
                <a:cs typeface="Arial Unicode MS" panose="020B0604020202020204" charset="-122"/>
              </a:rPr>
              <a:t>一</a:t>
            </a:r>
            <a:r>
              <a:rPr sz="8100" baseline="-17000" dirty="0">
                <a:latin typeface="Arial Unicode MS" panose="020B0604020202020204" charset="-122"/>
                <a:cs typeface="Arial Unicode MS" panose="020B0604020202020204" charset="-122"/>
              </a:rPr>
              <a:t>夏</a:t>
            </a:r>
            <a:endParaRPr sz="8100" baseline="-17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249544" y="365668"/>
            <a:ext cx="625566" cy="6255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8408" y="2406395"/>
            <a:ext cx="6086855" cy="34259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94493" y="3273552"/>
            <a:ext cx="3099198" cy="15240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2CD102D-0B13-43F9-AC55-D6CEA2F28B30}"/>
              </a:ext>
            </a:extLst>
          </p:cNvPr>
          <p:cNvSpPr txBox="1"/>
          <p:nvPr/>
        </p:nvSpPr>
        <p:spPr>
          <a:xfrm>
            <a:off x="8886634" y="2863912"/>
            <a:ext cx="2261242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05" algn="ctr"/>
            <a:r>
              <a:rPr sz="1170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1170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1170" b="1" dirty="0">
                <a:solidFill>
                  <a:srgbClr val="FF4B41"/>
                </a:solidFill>
                <a:latin typeface="微软雅黑"/>
              </a:rPr>
              <a:t>海量资源到手</a:t>
            </a:r>
            <a:endParaRPr sz="1170" b="1" dirty="0">
              <a:solidFill>
                <a:srgbClr val="FF4B41"/>
              </a:solidFill>
              <a:latin typeface="微软雅黑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04575220-7D61-4DC5-8510-6B54EE7D0A30}"/>
              </a:ext>
            </a:extLst>
          </p:cNvPr>
          <p:cNvSpPr txBox="1"/>
          <p:nvPr/>
        </p:nvSpPr>
        <p:spPr>
          <a:xfrm>
            <a:off x="947961" y="955797"/>
            <a:ext cx="7537677" cy="1370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560" spc="-6" dirty="0">
                <a:latin typeface="等线"/>
              </a:rPr>
              <a:t>进群即领福利</a:t>
            </a:r>
            <a:r>
              <a:rPr lang="en-US" altLang="zh-CN" sz="1560" spc="-6" dirty="0">
                <a:latin typeface="等线"/>
              </a:rPr>
              <a:t>《</a:t>
            </a:r>
            <a:r>
              <a:rPr lang="zh-CN" altLang="en-US" sz="1560" spc="-6" dirty="0">
                <a:latin typeface="等线"/>
              </a:rPr>
              <a:t>报告与资源合编</a:t>
            </a:r>
            <a:r>
              <a:rPr lang="en-US" altLang="zh-CN" sz="1560" spc="-6" dirty="0">
                <a:latin typeface="等线"/>
              </a:rPr>
              <a:t>》</a:t>
            </a:r>
            <a:r>
              <a:rPr lang="zh-CN" altLang="en-US" sz="1560" spc="-6" dirty="0">
                <a:latin typeface="等线"/>
              </a:rPr>
              <a:t>，内有近百行业、上万份行研、管理及其他学习资源免费下载；</a:t>
            </a:r>
            <a:endParaRPr lang="en-US" altLang="zh-CN" sz="1560" spc="-6" dirty="0">
              <a:latin typeface="等线"/>
            </a:endParaRP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560" spc="-6" dirty="0">
                <a:latin typeface="等线"/>
              </a:rPr>
              <a:t>每日分享最新</a:t>
            </a:r>
            <a:r>
              <a:rPr lang="en-US" altLang="zh-CN" sz="1560" spc="-6" dirty="0">
                <a:latin typeface="等线"/>
              </a:rPr>
              <a:t>6</a:t>
            </a:r>
            <a:r>
              <a:rPr sz="1560" spc="-6" dirty="0">
                <a:latin typeface="等线"/>
              </a:rPr>
              <a:t>+份</a:t>
            </a:r>
            <a:r>
              <a:rPr lang="zh-CN" altLang="en-US" sz="1560" spc="-6" dirty="0">
                <a:latin typeface="等线"/>
              </a:rPr>
              <a:t>精选行研资料供群友学习；</a:t>
            </a:r>
            <a:endParaRPr lang="en-US" altLang="zh-CN" sz="1560" spc="-6" dirty="0">
              <a:latin typeface="等线"/>
            </a:endParaRP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560" spc="-6" dirty="0">
                <a:latin typeface="等线"/>
              </a:rPr>
              <a:t>群友信息交流，群主免费提供相关行业报告。</a:t>
            </a:r>
            <a:endParaRPr lang="en-US" altLang="zh-CN" sz="1560" spc="-6" dirty="0">
              <a:latin typeface="等线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2BACE-FD5A-4204-AFF2-F341FB24695E}"/>
              </a:ext>
            </a:extLst>
          </p:cNvPr>
          <p:cNvSpPr txBox="1"/>
          <p:nvPr/>
        </p:nvSpPr>
        <p:spPr>
          <a:xfrm>
            <a:off x="3262021" y="6519356"/>
            <a:ext cx="5073763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65" dirty="0"/>
              <a:t>报告整理于网络，</a:t>
            </a:r>
            <a:r>
              <a:rPr lang="zh-CN" altLang="en-US" sz="1365"/>
              <a:t>只用于群友学习，请勿他用</a:t>
            </a:r>
            <a:endParaRPr lang="zh-CN" altLang="en-US" sz="1365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5B1E40C-A08E-4332-BA0A-474DAC8029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0996" y="3858461"/>
            <a:ext cx="7490278" cy="279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05"/>
            <a:r>
              <a:rPr sz="1819" kern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知识星球</a:t>
            </a:r>
            <a:r>
              <a:rPr sz="1819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819" kern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行业与管理资源</a:t>
            </a:r>
            <a:endParaRPr sz="1819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CFE76ED-26D4-4F71-8C12-54CA8ED0CA46}"/>
              </a:ext>
            </a:extLst>
          </p:cNvPr>
          <p:cNvSpPr txBox="1"/>
          <p:nvPr/>
        </p:nvSpPr>
        <p:spPr>
          <a:xfrm>
            <a:off x="947961" y="4379005"/>
            <a:ext cx="7425786" cy="1558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793" marR="6602" indent="-336288">
              <a:lnSpc>
                <a:spcPct val="132000"/>
              </a:lnSpc>
              <a:buFont typeface="+mj-lt"/>
              <a:buAutoNum type="arabicPeriod"/>
            </a:pPr>
            <a:r>
              <a:rPr sz="1560" spc="-6" dirty="0" err="1">
                <a:latin typeface="等线"/>
                <a:cs typeface="等线"/>
              </a:rPr>
              <a:t>免费下载</a:t>
            </a:r>
            <a:r>
              <a:rPr lang="zh-CN" altLang="en-US" sz="1560" spc="-6" dirty="0">
                <a:latin typeface="等线"/>
                <a:cs typeface="等线"/>
              </a:rPr>
              <a:t>各行业研究</a:t>
            </a:r>
            <a:r>
              <a:rPr sz="1560" spc="-6" dirty="0" err="1">
                <a:latin typeface="等线"/>
                <a:cs typeface="等线"/>
              </a:rPr>
              <a:t>报告</a:t>
            </a:r>
            <a:r>
              <a:rPr lang="zh-CN" altLang="en-US" sz="1560" spc="-6" dirty="0">
                <a:latin typeface="等线"/>
                <a:cs typeface="等线"/>
              </a:rPr>
              <a:t>、</a:t>
            </a:r>
            <a:r>
              <a:rPr sz="1560" spc="-6" dirty="0" err="1">
                <a:latin typeface="等线"/>
                <a:cs typeface="等线"/>
              </a:rPr>
              <a:t>咨询公司管理方案，企业运营制度</a:t>
            </a:r>
            <a:r>
              <a:rPr lang="zh-CN" altLang="en-US" sz="1560" spc="-6" dirty="0">
                <a:latin typeface="等线"/>
                <a:cs typeface="等线"/>
              </a:rPr>
              <a:t>、</a:t>
            </a:r>
            <a:r>
              <a:rPr sz="1560" spc="-6" dirty="0" err="1">
                <a:latin typeface="等线"/>
                <a:cs typeface="等线"/>
              </a:rPr>
              <a:t>科技方案</a:t>
            </a:r>
            <a:r>
              <a:rPr lang="zh-CN" altLang="en-US" sz="1560" spc="-6" dirty="0">
                <a:latin typeface="等线"/>
                <a:cs typeface="等线"/>
              </a:rPr>
              <a:t>及大咖报告等</a:t>
            </a:r>
            <a:r>
              <a:rPr sz="1560" dirty="0">
                <a:latin typeface="等线"/>
                <a:cs typeface="等线"/>
              </a:rPr>
              <a:t>。</a:t>
            </a:r>
            <a:endParaRPr lang="en-US" altLang="zh-CN" sz="1560" dirty="0">
              <a:latin typeface="等线"/>
              <a:cs typeface="等线"/>
            </a:endParaRPr>
          </a:p>
          <a:p>
            <a:pPr marL="352793" marR="6602" indent="-336288">
              <a:lnSpc>
                <a:spcPct val="132000"/>
              </a:lnSpc>
              <a:buFont typeface="+mj-lt"/>
              <a:buAutoNum type="arabicPeriod"/>
            </a:pPr>
            <a:r>
              <a:rPr lang="zh-CN" altLang="en-US" sz="1560" spc="-6" dirty="0">
                <a:latin typeface="等线"/>
                <a:cs typeface="等线"/>
              </a:rPr>
              <a:t>每月更新超过</a:t>
            </a:r>
            <a:r>
              <a:rPr lang="en-US" altLang="zh-CN" sz="1560" spc="-6" dirty="0">
                <a:latin typeface="等线"/>
                <a:cs typeface="等线"/>
              </a:rPr>
              <a:t>3000</a:t>
            </a:r>
            <a:r>
              <a:rPr lang="zh-CN" altLang="en-US" sz="1560" spc="-6" dirty="0">
                <a:latin typeface="等线"/>
                <a:cs typeface="等线"/>
              </a:rPr>
              <a:t>份最新行业资源；涵盖科技、金融、教育、互联网、房地产、生物制药、医疗健康等行研报告、科技动态、管理方案；</a:t>
            </a:r>
          </a:p>
          <a:p>
            <a:pPr marL="313593" marR="6602" indent="-297089">
              <a:lnSpc>
                <a:spcPct val="132000"/>
              </a:lnSpc>
              <a:buFont typeface="+mj-lt"/>
              <a:buAutoNum type="arabicPeriod"/>
            </a:pPr>
            <a:endParaRPr sz="1560" dirty="0">
              <a:latin typeface="等线"/>
              <a:cs typeface="等线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D61D498-C274-4F34-AD4D-EAFF090AB995}"/>
              </a:ext>
            </a:extLst>
          </p:cNvPr>
          <p:cNvSpPr txBox="1"/>
          <p:nvPr/>
        </p:nvSpPr>
        <p:spPr>
          <a:xfrm>
            <a:off x="9299823" y="6071395"/>
            <a:ext cx="1683552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05" marR="6602" algn="ctr"/>
            <a:r>
              <a:rPr sz="1170" b="1" dirty="0" err="1">
                <a:solidFill>
                  <a:srgbClr val="FF5400"/>
                </a:solidFill>
                <a:latin typeface="微软雅黑"/>
              </a:rPr>
              <a:t>微信扫码</a:t>
            </a:r>
            <a:r>
              <a:rPr lang="en-US" sz="1170" b="1" dirty="0">
                <a:solidFill>
                  <a:srgbClr val="FF5400"/>
                </a:solidFill>
                <a:latin typeface="微软雅黑"/>
              </a:rPr>
              <a:t> </a:t>
            </a:r>
            <a:r>
              <a:rPr lang="zh-CN" altLang="en-US" sz="1170" b="1">
                <a:solidFill>
                  <a:srgbClr val="FF5400"/>
                </a:solidFill>
                <a:latin typeface="微软雅黑"/>
              </a:rPr>
              <a:t>学习工作无</a:t>
            </a:r>
            <a:r>
              <a:rPr lang="zh-CN" altLang="en-US" sz="1170" b="1" dirty="0">
                <a:solidFill>
                  <a:srgbClr val="FF5400"/>
                </a:solidFill>
                <a:latin typeface="微软雅黑"/>
              </a:rPr>
              <a:t>忧</a:t>
            </a:r>
            <a:endParaRPr sz="1170" b="1" dirty="0">
              <a:solidFill>
                <a:srgbClr val="FF5400"/>
              </a:solidFill>
              <a:latin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246CF40-1B85-4788-8235-AE7E2FBC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878" y="3749139"/>
            <a:ext cx="2322859" cy="2254706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3E32107-A068-45FD-A3E0-B499DB40C2BD}"/>
              </a:ext>
            </a:extLst>
          </p:cNvPr>
          <p:cNvCxnSpPr>
            <a:cxnSpLocks/>
          </p:cNvCxnSpPr>
          <p:nvPr/>
        </p:nvCxnSpPr>
        <p:spPr>
          <a:xfrm>
            <a:off x="187062" y="3627065"/>
            <a:ext cx="1181787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D5A147C-AC02-4DC2-B698-E5C80AF22D7F}"/>
              </a:ext>
            </a:extLst>
          </p:cNvPr>
          <p:cNvSpPr/>
          <p:nvPr/>
        </p:nvSpPr>
        <p:spPr>
          <a:xfrm>
            <a:off x="1020116" y="2466625"/>
            <a:ext cx="705653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1560"/>
              </a:spcBef>
            </a:pPr>
            <a:r>
              <a:rPr lang="zh-CN" altLang="en-US" sz="1560" spc="-6" dirty="0">
                <a:latin typeface="等线"/>
              </a:rPr>
              <a:t>微信扫码或添加客服微信（微信号：</a:t>
            </a:r>
            <a:r>
              <a:rPr lang="en-US" altLang="zh-CN" sz="1560" spc="-6" dirty="0">
                <a:latin typeface="等线"/>
              </a:rPr>
              <a:t>Teamkon3</a:t>
            </a:r>
            <a:r>
              <a:rPr lang="zh-CN" altLang="en-US" sz="1560" spc="-6" dirty="0">
                <a:latin typeface="等线"/>
              </a:rPr>
              <a:t>）免费报告等你领。</a:t>
            </a:r>
          </a:p>
          <a:p>
            <a:pPr marL="0" lvl="1"/>
            <a:r>
              <a:rPr lang="zh-CN" altLang="en-US" sz="1560" spc="-6" dirty="0">
                <a:latin typeface="等线"/>
              </a:rPr>
              <a:t>（添加好友请备注：姓名</a:t>
            </a:r>
            <a:r>
              <a:rPr lang="en-US" altLang="zh-CN" sz="1560" spc="-6" dirty="0">
                <a:latin typeface="等线"/>
              </a:rPr>
              <a:t>+</a:t>
            </a:r>
            <a:r>
              <a:rPr lang="zh-CN" altLang="en-US" sz="1560" spc="-6" dirty="0">
                <a:latin typeface="等线"/>
              </a:rPr>
              <a:t>单位</a:t>
            </a:r>
            <a:r>
              <a:rPr lang="en-US" altLang="zh-CN" sz="1560" spc="-6" dirty="0">
                <a:latin typeface="等线"/>
              </a:rPr>
              <a:t>+</a:t>
            </a:r>
            <a:r>
              <a:rPr lang="zh-CN" altLang="en-US" sz="1560" spc="-6" dirty="0">
                <a:latin typeface="等线"/>
              </a:rPr>
              <a:t>业务领域）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5ED402-958B-42D6-9F6A-D6C3A3B4CD51}"/>
              </a:ext>
            </a:extLst>
          </p:cNvPr>
          <p:cNvSpPr txBox="1"/>
          <p:nvPr/>
        </p:nvSpPr>
        <p:spPr>
          <a:xfrm>
            <a:off x="495060" y="400312"/>
            <a:ext cx="4456462" cy="279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>
              <a:lnSpc>
                <a:spcPct val="100000"/>
              </a:lnSpc>
              <a:defRPr sz="1400" b="1" i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defRPr>
            </a:lvl1pPr>
          </a:lstStyle>
          <a:p>
            <a:r>
              <a:rPr lang="zh-CN" altLang="en-US" sz="1819" dirty="0"/>
              <a:t>行业与管理资源微信群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FC1CD3-4327-4A48-955D-46508806B1EA}"/>
              </a:ext>
            </a:extLst>
          </p:cNvPr>
          <p:cNvSpPr txBox="1"/>
          <p:nvPr/>
        </p:nvSpPr>
        <p:spPr>
          <a:xfrm>
            <a:off x="3917285" y="3429001"/>
            <a:ext cx="3763235" cy="312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30" dirty="0"/>
              <a:t>海量资源在手  学习工作无忧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9D711CD-C131-405F-A3FF-65064EE51C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t="25451" r="11606" b="16788"/>
          <a:stretch/>
        </p:blipFill>
        <p:spPr>
          <a:xfrm>
            <a:off x="8873422" y="650329"/>
            <a:ext cx="2109954" cy="2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0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0730" cy="6858000"/>
          </a:xfrm>
          <a:custGeom>
            <a:avLst/>
            <a:gdLst/>
            <a:ahLst/>
            <a:cxnLst/>
            <a:rect l="l" t="t" r="r" b="b"/>
            <a:pathLst>
              <a:path w="12190730" h="6858000">
                <a:moveTo>
                  <a:pt x="12190476" y="6857996"/>
                </a:moveTo>
                <a:lnTo>
                  <a:pt x="12190476" y="0"/>
                </a:lnTo>
                <a:lnTo>
                  <a:pt x="0" y="0"/>
                </a:lnTo>
                <a:lnTo>
                  <a:pt x="0" y="6857996"/>
                </a:lnTo>
                <a:lnTo>
                  <a:pt x="12190476" y="6857996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4855" y="2215895"/>
            <a:ext cx="1231392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62247" y="2042667"/>
            <a:ext cx="386905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0" spc="-532" baseline="-3000" dirty="0"/>
              <a:t>04</a:t>
            </a:r>
            <a:r>
              <a:rPr sz="18000" spc="-3202" baseline="-3000" dirty="0"/>
              <a:t> </a:t>
            </a:r>
            <a:r>
              <a:rPr sz="3600" dirty="0"/>
              <a:t>现</a:t>
            </a:r>
            <a:r>
              <a:rPr sz="3600" spc="-40" dirty="0"/>
              <a:t> </a:t>
            </a:r>
            <a:r>
              <a:rPr sz="3600" dirty="0"/>
              <a:t>场</a:t>
            </a:r>
            <a:r>
              <a:rPr sz="3600" spc="-30" dirty="0"/>
              <a:t> </a:t>
            </a:r>
            <a:r>
              <a:rPr sz="3600" spc="-5" dirty="0"/>
              <a:t>布置</a:t>
            </a:r>
            <a:endParaRPr sz="3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1940" y="1082039"/>
            <a:ext cx="3794759" cy="5398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64040" y="259079"/>
            <a:ext cx="1958339" cy="487680"/>
          </a:xfrm>
          <a:prstGeom prst="rect">
            <a:avLst/>
          </a:prstGeom>
          <a:solidFill>
            <a:srgbClr val="F94354"/>
          </a:solidFill>
        </p:spPr>
        <p:txBody>
          <a:bodyPr vert="horz" wrap="square" lIns="0" tIns="57150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 1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886700" y="1082039"/>
            <a:ext cx="3845052" cy="25648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886700" y="3616452"/>
            <a:ext cx="3822192" cy="28468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74903" y="2610992"/>
            <a:ext cx="2540635" cy="16173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氛围布置：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</a:pPr>
            <a:endParaRPr sz="2250">
              <a:latin typeface="Times New Roman" panose="02020603050405020304"/>
              <a:cs typeface="Times New Roman" panose="02020603050405020304"/>
            </a:endParaRPr>
          </a:p>
          <a:p>
            <a:pPr marL="12700" marR="5080" algn="just">
              <a:lnSpc>
                <a:spcPct val="120000"/>
              </a:lnSpc>
            </a:pP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采用</a:t>
            </a:r>
            <a:r>
              <a:rPr sz="1800" b="1" spc="-5" dirty="0">
                <a:latin typeface="Microsoft JhengHei UI" panose="020B0604030504040204" charset="-120"/>
                <a:cs typeface="Microsoft JhengHei UI" panose="020B0604030504040204" charset="-120"/>
              </a:rPr>
              <a:t>串灯、灯笼、彩</a:t>
            </a:r>
            <a:r>
              <a:rPr sz="1800" b="1" dirty="0">
                <a:latin typeface="Microsoft JhengHei UI" panose="020B0604030504040204" charset="-120"/>
                <a:cs typeface="Microsoft JhengHei UI" panose="020B0604030504040204" charset="-120"/>
              </a:rPr>
              <a:t>带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等 元素进行布置，呈现复古 清新感。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79029" y="322452"/>
            <a:ext cx="1311021" cy="3779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64040" y="259079"/>
            <a:ext cx="1958339" cy="487680"/>
          </a:xfrm>
          <a:prstGeom prst="rect">
            <a:avLst/>
          </a:prstGeom>
          <a:solidFill>
            <a:srgbClr val="F94354"/>
          </a:solidFill>
        </p:spPr>
        <p:txBody>
          <a:bodyPr vert="horz" wrap="square" lIns="0" tIns="57150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 2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257542" y="296545"/>
            <a:ext cx="1048918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044306" y="296545"/>
            <a:ext cx="243840" cy="3779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166227" y="296545"/>
            <a:ext cx="1048511" cy="3779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0" y="3581400"/>
            <a:ext cx="12187428" cy="271119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2853" y="1560652"/>
            <a:ext cx="5969635" cy="958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休息区布置：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采用</a:t>
            </a:r>
            <a:r>
              <a:rPr sz="1800" b="1" dirty="0">
                <a:latin typeface="Microsoft JhengHei UI" panose="020B0604030504040204" charset="-120"/>
                <a:cs typeface="Microsoft JhengHei UI" panose="020B0604030504040204" charset="-120"/>
              </a:rPr>
              <a:t>草甸、遮阳伞、草坪、秋千床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打造一个轻松的休息区。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64040" y="259079"/>
            <a:ext cx="1958339" cy="487680"/>
          </a:xfrm>
          <a:prstGeom prst="rect">
            <a:avLst/>
          </a:prstGeom>
          <a:solidFill>
            <a:srgbClr val="F94354"/>
          </a:solidFill>
        </p:spPr>
        <p:txBody>
          <a:bodyPr vert="horz" wrap="square" lIns="0" tIns="57150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 3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840091" y="322452"/>
            <a:ext cx="1311021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39623" y="374141"/>
            <a:ext cx="3911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舞台互动以新奇有趣的感官互动为主。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4240" y="882167"/>
            <a:ext cx="5010785" cy="17818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5"/>
              </a:spcBef>
            </a:pPr>
            <a:r>
              <a:rPr sz="1600" b="1" spc="-5" dirty="0">
                <a:latin typeface="Microsoft JhengHei UI" panose="020B0604030504040204" charset="-120"/>
                <a:cs typeface="Microsoft JhengHei UI" panose="020B0604030504040204" charset="-120"/>
              </a:rPr>
              <a:t>①瞎子穿拖鞋</a:t>
            </a:r>
            <a:endParaRPr sz="1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、各队轮流派出</a:t>
            </a: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人。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、把拖鞋放在起点前方</a:t>
            </a: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5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步的地方。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3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、回到起点蒙眼旋转三次以后出发。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 marR="5080">
              <a:lnSpc>
                <a:spcPts val="2310"/>
              </a:lnSpc>
              <a:spcBef>
                <a:spcPts val="135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4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、能够准确前进</a:t>
            </a: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5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步，第</a:t>
            </a: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6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步穿到拖鞋较多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的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一组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获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胜。 进行中对方可以用错误的指示来扰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乱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87541" y="882167"/>
            <a:ext cx="3172460" cy="17818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5"/>
              </a:spcBef>
            </a:pPr>
            <a:r>
              <a:rPr sz="1600" b="1" spc="-5" dirty="0">
                <a:latin typeface="Microsoft JhengHei UI" panose="020B0604030504040204" charset="-120"/>
                <a:cs typeface="Microsoft JhengHei UI" panose="020B0604030504040204" charset="-120"/>
              </a:rPr>
              <a:t>②歌曲竞猜</a:t>
            </a:r>
            <a:endParaRPr sz="1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、各队轮流派出</a:t>
            </a: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3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人。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、舞台播放音乐。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3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、抢得答题权的队伍进行竞猜。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 marR="5080">
              <a:lnSpc>
                <a:spcPts val="2310"/>
              </a:lnSpc>
              <a:spcBef>
                <a:spcPts val="135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4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、累计猜对歌曲较多的一组获胜。 抢答后猜错曲目的队伍需要扣分。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87541" y="2743606"/>
            <a:ext cx="4894580" cy="90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5"/>
              </a:spcBef>
            </a:pPr>
            <a:r>
              <a:rPr sz="1600" b="1" spc="-5" dirty="0">
                <a:latin typeface="Microsoft JhengHei UI" panose="020B0604030504040204" charset="-120"/>
                <a:cs typeface="Microsoft JhengHei UI" panose="020B0604030504040204" charset="-120"/>
              </a:rPr>
              <a:t>④左撇子大赛</a:t>
            </a:r>
            <a:endParaRPr sz="1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>
              <a:lnSpc>
                <a:spcPts val="2310"/>
              </a:lnSpc>
              <a:spcBef>
                <a:spcPts val="135"/>
              </a:spcBef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单人对战，舞台上的所有互动只能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用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左手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完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成。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如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使用 筷子、速绘、剪纸、穿针。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3231" y="5170930"/>
            <a:ext cx="10811256" cy="16870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04240" y="2743606"/>
            <a:ext cx="3578225" cy="126428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5"/>
              </a:spcBef>
            </a:pPr>
            <a:r>
              <a:rPr sz="1600" b="1" spc="-5" dirty="0">
                <a:latin typeface="Microsoft JhengHei UI" panose="020B0604030504040204" charset="-120"/>
                <a:cs typeface="Microsoft JhengHei UI" panose="020B0604030504040204" charset="-120"/>
              </a:rPr>
              <a:t>③品酒大赛</a:t>
            </a:r>
            <a:endParaRPr sz="1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380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、单人对战，主办方提供鸡尾酒。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390"/>
              </a:spcBef>
            </a:pP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2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、准确说出酒中含有成分较多者获胜。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55880">
              <a:lnSpc>
                <a:spcPct val="100000"/>
              </a:lnSpc>
              <a:spcBef>
                <a:spcPts val="915"/>
              </a:spcBef>
            </a:pPr>
            <a:r>
              <a:rPr sz="1600" b="1" spc="-5" dirty="0">
                <a:latin typeface="Microsoft JhengHei UI" panose="020B0604030504040204" charset="-120"/>
                <a:cs typeface="Microsoft JhengHei UI" panose="020B0604030504040204" charset="-120"/>
              </a:rPr>
              <a:t>⑤口是心非</a:t>
            </a:r>
            <a:endParaRPr sz="16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4240" y="3855491"/>
            <a:ext cx="9674860" cy="1059180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55880">
              <a:lnSpc>
                <a:spcPct val="100000"/>
              </a:lnSpc>
              <a:spcBef>
                <a:spcPts val="1095"/>
              </a:spcBef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两人一组，一人负责穿戴手套指示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方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向，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另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一人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要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按照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相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反的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命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令作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出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反应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犯错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误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较少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者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获胜。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995"/>
              </a:spcBef>
            </a:pPr>
            <a:r>
              <a:rPr sz="1600" b="1" spc="-5" dirty="0">
                <a:latin typeface="Microsoft JhengHei UI" panose="020B0604030504040204" charset="-120"/>
                <a:cs typeface="Microsoft JhengHei UI" panose="020B0604030504040204" charset="-120"/>
              </a:rPr>
              <a:t>⑥大胃王啤酒挑战赛</a:t>
            </a:r>
            <a:endParaRPr sz="1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385"/>
              </a:spcBef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啤酒节期间每天定时举行大胃王啤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酒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挑战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赛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，游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客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现场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报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名，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每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次准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备</a:t>
            </a:r>
            <a:r>
              <a:rPr sz="1600" spc="-55" dirty="0">
                <a:latin typeface="Arial Unicode MS" panose="020B0604020202020204" charset="-122"/>
                <a:cs typeface="Arial Unicode MS" panose="020B0604020202020204" charset="-122"/>
              </a:rPr>
              <a:t>3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大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杯啤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酒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，计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时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最短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的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挑战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者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获胜。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64040" y="259079"/>
            <a:ext cx="1958339" cy="487680"/>
          </a:xfrm>
          <a:prstGeom prst="rect">
            <a:avLst/>
          </a:prstGeom>
          <a:solidFill>
            <a:srgbClr val="F94354"/>
          </a:solidFill>
        </p:spPr>
        <p:txBody>
          <a:bodyPr vert="horz" wrap="square" lIns="0" tIns="57150" rIns="0" bIns="0" rtlCol="0">
            <a:spAutoFit/>
          </a:bodyPr>
          <a:lstStyle/>
          <a:p>
            <a:pPr marL="276225">
              <a:lnSpc>
                <a:spcPct val="100000"/>
              </a:lnSpc>
              <a:spcBef>
                <a:spcPts val="450"/>
              </a:spcBef>
            </a:pPr>
            <a:r>
              <a:rPr sz="2400" b="1" spc="-5" dirty="0">
                <a:solidFill>
                  <a:srgbClr val="FFFFFF"/>
                </a:solidFill>
                <a:latin typeface="Eras Bold ITC" panose="020B0907030504020204"/>
                <a:cs typeface="Eras Bold ITC" panose="020B0907030504020204"/>
              </a:rPr>
              <a:t>ROUND 4</a:t>
            </a:r>
            <a:endParaRPr sz="2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618476" y="296545"/>
            <a:ext cx="1835277" cy="3779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5330" y="1616455"/>
            <a:ext cx="10083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周边设计：结合活动主题推出限定的周边礼品，在门票中一并赠送，激发游客分享社交网络的欲望。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7347" y="2670048"/>
            <a:ext cx="2606040" cy="36880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70632" y="2670048"/>
            <a:ext cx="6571488" cy="36972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90888" y="2670048"/>
            <a:ext cx="2770631" cy="36880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0966" y="6368034"/>
            <a:ext cx="1097280" cy="367665"/>
          </a:xfrm>
          <a:custGeom>
            <a:avLst/>
            <a:gdLst/>
            <a:ahLst/>
            <a:cxnLst/>
            <a:rect l="l" t="t" r="r" b="b"/>
            <a:pathLst>
              <a:path w="1097280" h="367665">
                <a:moveTo>
                  <a:pt x="0" y="367283"/>
                </a:moveTo>
                <a:lnTo>
                  <a:pt x="1097280" y="367283"/>
                </a:lnTo>
                <a:lnTo>
                  <a:pt x="1097280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949553" y="6385661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搞怪贴纸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731002" y="6368034"/>
            <a:ext cx="1097280" cy="367665"/>
          </a:xfrm>
          <a:custGeom>
            <a:avLst/>
            <a:gdLst/>
            <a:ahLst/>
            <a:cxnLst/>
            <a:rect l="l" t="t" r="r" b="b"/>
            <a:pathLst>
              <a:path w="1097279" h="367665">
                <a:moveTo>
                  <a:pt x="0" y="367283"/>
                </a:moveTo>
                <a:lnTo>
                  <a:pt x="1097279" y="367283"/>
                </a:lnTo>
                <a:lnTo>
                  <a:pt x="1097279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731002" y="6368034"/>
            <a:ext cx="1097280" cy="367665"/>
          </a:xfrm>
          <a:custGeom>
            <a:avLst/>
            <a:gdLst/>
            <a:ahLst/>
            <a:cxnLst/>
            <a:rect l="l" t="t" r="r" b="b"/>
            <a:pathLst>
              <a:path w="1097279" h="367665">
                <a:moveTo>
                  <a:pt x="0" y="367283"/>
                </a:moveTo>
                <a:lnTo>
                  <a:pt x="1097279" y="367283"/>
                </a:lnTo>
                <a:lnTo>
                  <a:pt x="1097279" y="0"/>
                </a:lnTo>
                <a:lnTo>
                  <a:pt x="0" y="0"/>
                </a:lnTo>
                <a:lnTo>
                  <a:pt x="0" y="367283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808979" y="6385661"/>
            <a:ext cx="9398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限定酒杯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114026" y="6358890"/>
            <a:ext cx="1325880" cy="368935"/>
          </a:xfrm>
          <a:custGeom>
            <a:avLst/>
            <a:gdLst/>
            <a:ahLst/>
            <a:cxnLst/>
            <a:rect l="l" t="t" r="r" b="b"/>
            <a:pathLst>
              <a:path w="1325879" h="368934">
                <a:moveTo>
                  <a:pt x="0" y="368808"/>
                </a:moveTo>
                <a:lnTo>
                  <a:pt x="1325879" y="368808"/>
                </a:lnTo>
                <a:lnTo>
                  <a:pt x="1325879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114026" y="6358890"/>
            <a:ext cx="1325880" cy="368935"/>
          </a:xfrm>
          <a:custGeom>
            <a:avLst/>
            <a:gdLst/>
            <a:ahLst/>
            <a:cxnLst/>
            <a:rect l="l" t="t" r="r" b="b"/>
            <a:pathLst>
              <a:path w="1325879" h="368934">
                <a:moveTo>
                  <a:pt x="0" y="368808"/>
                </a:moveTo>
                <a:lnTo>
                  <a:pt x="1325879" y="368808"/>
                </a:lnTo>
                <a:lnTo>
                  <a:pt x="1325879" y="0"/>
                </a:lnTo>
                <a:lnTo>
                  <a:pt x="0" y="0"/>
                </a:lnTo>
                <a:lnTo>
                  <a:pt x="0" y="368808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192893" y="6377432"/>
            <a:ext cx="1170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主题帆布包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0730" cy="6858000"/>
          </a:xfrm>
          <a:custGeom>
            <a:avLst/>
            <a:gdLst/>
            <a:ahLst/>
            <a:cxnLst/>
            <a:rect l="l" t="t" r="r" b="b"/>
            <a:pathLst>
              <a:path w="12190730" h="6858000">
                <a:moveTo>
                  <a:pt x="12190476" y="6857996"/>
                </a:moveTo>
                <a:lnTo>
                  <a:pt x="12190476" y="0"/>
                </a:lnTo>
                <a:lnTo>
                  <a:pt x="0" y="0"/>
                </a:lnTo>
                <a:lnTo>
                  <a:pt x="0" y="6857996"/>
                </a:lnTo>
                <a:lnTo>
                  <a:pt x="12190476" y="6857996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4855" y="2215895"/>
            <a:ext cx="1231392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92728" y="2042667"/>
            <a:ext cx="3964304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0" spc="209" baseline="-3000" dirty="0"/>
              <a:t>05</a:t>
            </a:r>
            <a:r>
              <a:rPr sz="3600" dirty="0"/>
              <a:t>宣</a:t>
            </a:r>
            <a:r>
              <a:rPr sz="3600" spc="-50" dirty="0"/>
              <a:t> </a:t>
            </a:r>
            <a:r>
              <a:rPr sz="3600" dirty="0"/>
              <a:t>传</a:t>
            </a:r>
            <a:r>
              <a:rPr sz="3600" spc="-30" dirty="0"/>
              <a:t> </a:t>
            </a:r>
            <a:r>
              <a:rPr sz="3600" dirty="0"/>
              <a:t>推</a:t>
            </a:r>
            <a:r>
              <a:rPr sz="3600" spc="-45" dirty="0"/>
              <a:t> </a:t>
            </a:r>
            <a:r>
              <a:rPr sz="3600" dirty="0"/>
              <a:t>广</a:t>
            </a:r>
            <a:endParaRPr sz="3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78908" y="502919"/>
            <a:ext cx="2799334" cy="5044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33983" y="2299716"/>
            <a:ext cx="10610215" cy="76200"/>
          </a:xfrm>
          <a:custGeom>
            <a:avLst/>
            <a:gdLst/>
            <a:ahLst/>
            <a:cxnLst/>
            <a:rect l="l" t="t" r="r" b="b"/>
            <a:pathLst>
              <a:path w="10610215" h="76200">
                <a:moveTo>
                  <a:pt x="10572115" y="0"/>
                </a:moveTo>
                <a:lnTo>
                  <a:pt x="10557267" y="2988"/>
                </a:lnTo>
                <a:lnTo>
                  <a:pt x="10545159" y="11144"/>
                </a:lnTo>
                <a:lnTo>
                  <a:pt x="10537003" y="23252"/>
                </a:lnTo>
                <a:lnTo>
                  <a:pt x="10534015" y="38100"/>
                </a:lnTo>
                <a:lnTo>
                  <a:pt x="10537003" y="52947"/>
                </a:lnTo>
                <a:lnTo>
                  <a:pt x="10545159" y="65055"/>
                </a:lnTo>
                <a:lnTo>
                  <a:pt x="10557267" y="73211"/>
                </a:lnTo>
                <a:lnTo>
                  <a:pt x="10572115" y="76200"/>
                </a:lnTo>
                <a:lnTo>
                  <a:pt x="10586962" y="73211"/>
                </a:lnTo>
                <a:lnTo>
                  <a:pt x="10599070" y="65055"/>
                </a:lnTo>
                <a:lnTo>
                  <a:pt x="10607226" y="52947"/>
                </a:lnTo>
                <a:lnTo>
                  <a:pt x="10608936" y="44450"/>
                </a:lnTo>
                <a:lnTo>
                  <a:pt x="10572115" y="44450"/>
                </a:lnTo>
                <a:lnTo>
                  <a:pt x="10572115" y="31750"/>
                </a:lnTo>
                <a:lnTo>
                  <a:pt x="10608936" y="31750"/>
                </a:lnTo>
                <a:lnTo>
                  <a:pt x="10607226" y="23252"/>
                </a:lnTo>
                <a:lnTo>
                  <a:pt x="10599070" y="11144"/>
                </a:lnTo>
                <a:lnTo>
                  <a:pt x="10586962" y="2988"/>
                </a:lnTo>
                <a:lnTo>
                  <a:pt x="10572115" y="0"/>
                </a:lnTo>
                <a:close/>
              </a:path>
              <a:path w="10610215" h="76200">
                <a:moveTo>
                  <a:pt x="10535293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10535293" y="44450"/>
                </a:lnTo>
                <a:lnTo>
                  <a:pt x="10534015" y="38100"/>
                </a:lnTo>
                <a:lnTo>
                  <a:pt x="10535293" y="31750"/>
                </a:lnTo>
                <a:close/>
              </a:path>
              <a:path w="10610215" h="76200">
                <a:moveTo>
                  <a:pt x="10608936" y="31750"/>
                </a:moveTo>
                <a:lnTo>
                  <a:pt x="10572115" y="31750"/>
                </a:lnTo>
                <a:lnTo>
                  <a:pt x="10572115" y="44450"/>
                </a:lnTo>
                <a:lnTo>
                  <a:pt x="10608936" y="44450"/>
                </a:lnTo>
                <a:lnTo>
                  <a:pt x="10610215" y="38100"/>
                </a:lnTo>
                <a:lnTo>
                  <a:pt x="10608936" y="3175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20823" y="1924176"/>
            <a:ext cx="582295" cy="414020"/>
          </a:xfrm>
          <a:custGeom>
            <a:avLst/>
            <a:gdLst/>
            <a:ahLst/>
            <a:cxnLst/>
            <a:rect l="l" t="t" r="r" b="b"/>
            <a:pathLst>
              <a:path w="582294" h="414019">
                <a:moveTo>
                  <a:pt x="563626" y="0"/>
                </a:moveTo>
                <a:lnTo>
                  <a:pt x="554355" y="762"/>
                </a:lnTo>
                <a:lnTo>
                  <a:pt x="551307" y="1143"/>
                </a:lnTo>
                <a:lnTo>
                  <a:pt x="548005" y="1777"/>
                </a:lnTo>
                <a:lnTo>
                  <a:pt x="544576" y="2794"/>
                </a:lnTo>
                <a:lnTo>
                  <a:pt x="537463" y="4825"/>
                </a:lnTo>
                <a:lnTo>
                  <a:pt x="234314" y="103886"/>
                </a:lnTo>
                <a:lnTo>
                  <a:pt x="368681" y="117983"/>
                </a:lnTo>
                <a:lnTo>
                  <a:pt x="346582" y="150749"/>
                </a:lnTo>
                <a:lnTo>
                  <a:pt x="318529" y="187309"/>
                </a:lnTo>
                <a:lnTo>
                  <a:pt x="287610" y="223239"/>
                </a:lnTo>
                <a:lnTo>
                  <a:pt x="253934" y="258021"/>
                </a:lnTo>
                <a:lnTo>
                  <a:pt x="217608" y="291138"/>
                </a:lnTo>
                <a:lnTo>
                  <a:pt x="178740" y="322073"/>
                </a:lnTo>
                <a:lnTo>
                  <a:pt x="137437" y="350308"/>
                </a:lnTo>
                <a:lnTo>
                  <a:pt x="93808" y="375325"/>
                </a:lnTo>
                <a:lnTo>
                  <a:pt x="47959" y="396608"/>
                </a:lnTo>
                <a:lnTo>
                  <a:pt x="0" y="413638"/>
                </a:lnTo>
                <a:lnTo>
                  <a:pt x="15746" y="411376"/>
                </a:lnTo>
                <a:lnTo>
                  <a:pt x="77682" y="398686"/>
                </a:lnTo>
                <a:lnTo>
                  <a:pt x="120806" y="387444"/>
                </a:lnTo>
                <a:lnTo>
                  <a:pt x="169989" y="372395"/>
                </a:lnTo>
                <a:lnTo>
                  <a:pt x="223698" y="353133"/>
                </a:lnTo>
                <a:lnTo>
                  <a:pt x="280401" y="329249"/>
                </a:lnTo>
                <a:lnTo>
                  <a:pt x="338563" y="300338"/>
                </a:lnTo>
                <a:lnTo>
                  <a:pt x="396653" y="265993"/>
                </a:lnTo>
                <a:lnTo>
                  <a:pt x="453136" y="225806"/>
                </a:lnTo>
                <a:lnTo>
                  <a:pt x="464184" y="216535"/>
                </a:lnTo>
                <a:lnTo>
                  <a:pt x="522707" y="216535"/>
                </a:lnTo>
                <a:lnTo>
                  <a:pt x="571500" y="67183"/>
                </a:lnTo>
                <a:lnTo>
                  <a:pt x="580008" y="38353"/>
                </a:lnTo>
                <a:lnTo>
                  <a:pt x="581963" y="28733"/>
                </a:lnTo>
                <a:lnTo>
                  <a:pt x="581834" y="20351"/>
                </a:lnTo>
                <a:lnTo>
                  <a:pt x="579776" y="13350"/>
                </a:lnTo>
                <a:lnTo>
                  <a:pt x="575944" y="7874"/>
                </a:lnTo>
                <a:lnTo>
                  <a:pt x="575818" y="7620"/>
                </a:lnTo>
                <a:lnTo>
                  <a:pt x="575690" y="7493"/>
                </a:lnTo>
                <a:lnTo>
                  <a:pt x="575437" y="7493"/>
                </a:lnTo>
                <a:lnTo>
                  <a:pt x="570864" y="2412"/>
                </a:lnTo>
                <a:lnTo>
                  <a:pt x="563626" y="0"/>
                </a:lnTo>
                <a:close/>
              </a:path>
              <a:path w="582294" h="414019">
                <a:moveTo>
                  <a:pt x="522707" y="216535"/>
                </a:moveTo>
                <a:lnTo>
                  <a:pt x="464184" y="216535"/>
                </a:lnTo>
                <a:lnTo>
                  <a:pt x="478155" y="351917"/>
                </a:lnTo>
                <a:lnTo>
                  <a:pt x="504570" y="270510"/>
                </a:lnTo>
                <a:lnTo>
                  <a:pt x="505073" y="270510"/>
                </a:lnTo>
                <a:lnTo>
                  <a:pt x="522707" y="216535"/>
                </a:lnTo>
                <a:close/>
              </a:path>
              <a:path w="582294" h="414019">
                <a:moveTo>
                  <a:pt x="505073" y="270510"/>
                </a:moveTo>
                <a:lnTo>
                  <a:pt x="504570" y="270510"/>
                </a:lnTo>
                <a:lnTo>
                  <a:pt x="504825" y="271272"/>
                </a:lnTo>
                <a:lnTo>
                  <a:pt x="505073" y="270510"/>
                </a:lnTo>
                <a:close/>
              </a:path>
            </a:pathLst>
          </a:custGeom>
          <a:solidFill>
            <a:srgbClr val="FFC8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704332" y="1924176"/>
            <a:ext cx="582295" cy="414020"/>
          </a:xfrm>
          <a:custGeom>
            <a:avLst/>
            <a:gdLst/>
            <a:ahLst/>
            <a:cxnLst/>
            <a:rect l="l" t="t" r="r" b="b"/>
            <a:pathLst>
              <a:path w="582295" h="414019">
                <a:moveTo>
                  <a:pt x="563626" y="0"/>
                </a:moveTo>
                <a:lnTo>
                  <a:pt x="554354" y="762"/>
                </a:lnTo>
                <a:lnTo>
                  <a:pt x="551306" y="1143"/>
                </a:lnTo>
                <a:lnTo>
                  <a:pt x="548004" y="1777"/>
                </a:lnTo>
                <a:lnTo>
                  <a:pt x="544576" y="2794"/>
                </a:lnTo>
                <a:lnTo>
                  <a:pt x="537463" y="4825"/>
                </a:lnTo>
                <a:lnTo>
                  <a:pt x="234314" y="103886"/>
                </a:lnTo>
                <a:lnTo>
                  <a:pt x="368680" y="117983"/>
                </a:lnTo>
                <a:lnTo>
                  <a:pt x="346582" y="150749"/>
                </a:lnTo>
                <a:lnTo>
                  <a:pt x="318529" y="187309"/>
                </a:lnTo>
                <a:lnTo>
                  <a:pt x="287610" y="223239"/>
                </a:lnTo>
                <a:lnTo>
                  <a:pt x="253934" y="258021"/>
                </a:lnTo>
                <a:lnTo>
                  <a:pt x="217608" y="291138"/>
                </a:lnTo>
                <a:lnTo>
                  <a:pt x="178740" y="322073"/>
                </a:lnTo>
                <a:lnTo>
                  <a:pt x="137437" y="350308"/>
                </a:lnTo>
                <a:lnTo>
                  <a:pt x="93808" y="375325"/>
                </a:lnTo>
                <a:lnTo>
                  <a:pt x="47959" y="396608"/>
                </a:lnTo>
                <a:lnTo>
                  <a:pt x="0" y="413638"/>
                </a:lnTo>
                <a:lnTo>
                  <a:pt x="15746" y="411376"/>
                </a:lnTo>
                <a:lnTo>
                  <a:pt x="77682" y="398686"/>
                </a:lnTo>
                <a:lnTo>
                  <a:pt x="120806" y="387444"/>
                </a:lnTo>
                <a:lnTo>
                  <a:pt x="169989" y="372395"/>
                </a:lnTo>
                <a:lnTo>
                  <a:pt x="223698" y="353133"/>
                </a:lnTo>
                <a:lnTo>
                  <a:pt x="280401" y="329249"/>
                </a:lnTo>
                <a:lnTo>
                  <a:pt x="338563" y="300338"/>
                </a:lnTo>
                <a:lnTo>
                  <a:pt x="396653" y="265993"/>
                </a:lnTo>
                <a:lnTo>
                  <a:pt x="453135" y="225806"/>
                </a:lnTo>
                <a:lnTo>
                  <a:pt x="464184" y="216535"/>
                </a:lnTo>
                <a:lnTo>
                  <a:pt x="522707" y="216535"/>
                </a:lnTo>
                <a:lnTo>
                  <a:pt x="571500" y="67183"/>
                </a:lnTo>
                <a:lnTo>
                  <a:pt x="580008" y="38353"/>
                </a:lnTo>
                <a:lnTo>
                  <a:pt x="581963" y="28733"/>
                </a:lnTo>
                <a:lnTo>
                  <a:pt x="581834" y="20351"/>
                </a:lnTo>
                <a:lnTo>
                  <a:pt x="579776" y="13350"/>
                </a:lnTo>
                <a:lnTo>
                  <a:pt x="575944" y="7874"/>
                </a:lnTo>
                <a:lnTo>
                  <a:pt x="575817" y="7620"/>
                </a:lnTo>
                <a:lnTo>
                  <a:pt x="575437" y="7493"/>
                </a:lnTo>
                <a:lnTo>
                  <a:pt x="570864" y="2412"/>
                </a:lnTo>
                <a:lnTo>
                  <a:pt x="563626" y="0"/>
                </a:lnTo>
                <a:close/>
              </a:path>
              <a:path w="582295" h="414019">
                <a:moveTo>
                  <a:pt x="522707" y="216535"/>
                </a:moveTo>
                <a:lnTo>
                  <a:pt x="464184" y="216535"/>
                </a:lnTo>
                <a:lnTo>
                  <a:pt x="478154" y="351917"/>
                </a:lnTo>
                <a:lnTo>
                  <a:pt x="504570" y="270510"/>
                </a:lnTo>
                <a:lnTo>
                  <a:pt x="505073" y="270510"/>
                </a:lnTo>
                <a:lnTo>
                  <a:pt x="522707" y="216535"/>
                </a:lnTo>
                <a:close/>
              </a:path>
              <a:path w="582295" h="414019">
                <a:moveTo>
                  <a:pt x="505073" y="270510"/>
                </a:moveTo>
                <a:lnTo>
                  <a:pt x="504570" y="270510"/>
                </a:lnTo>
                <a:lnTo>
                  <a:pt x="504825" y="271272"/>
                </a:lnTo>
                <a:lnTo>
                  <a:pt x="505073" y="270510"/>
                </a:lnTo>
                <a:close/>
              </a:path>
            </a:pathLst>
          </a:custGeom>
          <a:solidFill>
            <a:srgbClr val="FFC8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439656" y="1924176"/>
            <a:ext cx="581025" cy="414020"/>
          </a:xfrm>
          <a:custGeom>
            <a:avLst/>
            <a:gdLst/>
            <a:ahLst/>
            <a:cxnLst/>
            <a:rect l="l" t="t" r="r" b="b"/>
            <a:pathLst>
              <a:path w="581025" h="414019">
                <a:moveTo>
                  <a:pt x="562101" y="0"/>
                </a:moveTo>
                <a:lnTo>
                  <a:pt x="233679" y="103886"/>
                </a:lnTo>
                <a:lnTo>
                  <a:pt x="367665" y="117983"/>
                </a:lnTo>
                <a:lnTo>
                  <a:pt x="345694" y="150749"/>
                </a:lnTo>
                <a:lnTo>
                  <a:pt x="317725" y="187309"/>
                </a:lnTo>
                <a:lnTo>
                  <a:pt x="286892" y="223239"/>
                </a:lnTo>
                <a:lnTo>
                  <a:pt x="253303" y="258021"/>
                </a:lnTo>
                <a:lnTo>
                  <a:pt x="217068" y="291138"/>
                </a:lnTo>
                <a:lnTo>
                  <a:pt x="178296" y="322073"/>
                </a:lnTo>
                <a:lnTo>
                  <a:pt x="137094" y="350308"/>
                </a:lnTo>
                <a:lnTo>
                  <a:pt x="93571" y="375325"/>
                </a:lnTo>
                <a:lnTo>
                  <a:pt x="47837" y="396608"/>
                </a:lnTo>
                <a:lnTo>
                  <a:pt x="0" y="413638"/>
                </a:lnTo>
                <a:lnTo>
                  <a:pt x="15728" y="411376"/>
                </a:lnTo>
                <a:lnTo>
                  <a:pt x="77531" y="398686"/>
                </a:lnTo>
                <a:lnTo>
                  <a:pt x="120550" y="387444"/>
                </a:lnTo>
                <a:lnTo>
                  <a:pt x="169608" y="372395"/>
                </a:lnTo>
                <a:lnTo>
                  <a:pt x="223177" y="353133"/>
                </a:lnTo>
                <a:lnTo>
                  <a:pt x="279729" y="329249"/>
                </a:lnTo>
                <a:lnTo>
                  <a:pt x="337734" y="300338"/>
                </a:lnTo>
                <a:lnTo>
                  <a:pt x="395665" y="265993"/>
                </a:lnTo>
                <a:lnTo>
                  <a:pt x="451993" y="225806"/>
                </a:lnTo>
                <a:lnTo>
                  <a:pt x="462915" y="216535"/>
                </a:lnTo>
                <a:lnTo>
                  <a:pt x="521369" y="216535"/>
                </a:lnTo>
                <a:lnTo>
                  <a:pt x="569976" y="67183"/>
                </a:lnTo>
                <a:lnTo>
                  <a:pt x="578485" y="38353"/>
                </a:lnTo>
                <a:lnTo>
                  <a:pt x="580439" y="28733"/>
                </a:lnTo>
                <a:lnTo>
                  <a:pt x="580310" y="20351"/>
                </a:lnTo>
                <a:lnTo>
                  <a:pt x="578252" y="13350"/>
                </a:lnTo>
                <a:lnTo>
                  <a:pt x="574421" y="7874"/>
                </a:lnTo>
                <a:lnTo>
                  <a:pt x="574294" y="7620"/>
                </a:lnTo>
                <a:lnTo>
                  <a:pt x="573913" y="7493"/>
                </a:lnTo>
                <a:lnTo>
                  <a:pt x="569341" y="2412"/>
                </a:lnTo>
                <a:lnTo>
                  <a:pt x="562101" y="0"/>
                </a:lnTo>
                <a:close/>
              </a:path>
              <a:path w="581025" h="414019">
                <a:moveTo>
                  <a:pt x="521369" y="216535"/>
                </a:moveTo>
                <a:lnTo>
                  <a:pt x="462915" y="216535"/>
                </a:lnTo>
                <a:lnTo>
                  <a:pt x="476885" y="351917"/>
                </a:lnTo>
                <a:lnTo>
                  <a:pt x="503300" y="270510"/>
                </a:lnTo>
                <a:lnTo>
                  <a:pt x="503802" y="270510"/>
                </a:lnTo>
                <a:lnTo>
                  <a:pt x="521369" y="216535"/>
                </a:lnTo>
                <a:close/>
              </a:path>
              <a:path w="581025" h="414019">
                <a:moveTo>
                  <a:pt x="503802" y="270510"/>
                </a:moveTo>
                <a:lnTo>
                  <a:pt x="503300" y="270510"/>
                </a:lnTo>
                <a:lnTo>
                  <a:pt x="503554" y="271272"/>
                </a:lnTo>
                <a:lnTo>
                  <a:pt x="503802" y="270510"/>
                </a:lnTo>
                <a:close/>
              </a:path>
            </a:pathLst>
          </a:custGeom>
          <a:solidFill>
            <a:srgbClr val="FFC8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233322" y="1593850"/>
            <a:ext cx="30238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宋体" panose="02010600030101010101" pitchFamily="2" charset="-122"/>
                <a:cs typeface="宋体" panose="02010600030101010101" pitchFamily="2" charset="-122"/>
              </a:rPr>
              <a:t>◎</a:t>
            </a:r>
            <a:r>
              <a:rPr sz="1800" b="1" dirty="0">
                <a:latin typeface="Microsoft JhengHei UI" panose="020B0604030504040204" charset="-120"/>
                <a:cs typeface="Microsoft JhengHei UI" panose="020B0604030504040204" charset="-120"/>
              </a:rPr>
              <a:t>活动前</a:t>
            </a:r>
            <a:r>
              <a:rPr sz="1800" b="1" spc="-80" dirty="0">
                <a:latin typeface="Microsoft JhengHei UI" panose="020B0604030504040204" charset="-120"/>
                <a:cs typeface="Microsoft JhengHei UI" panose="020B0604030504040204" charset="-120"/>
              </a:rPr>
              <a:t>10</a:t>
            </a:r>
            <a:r>
              <a:rPr sz="1800" b="1" spc="10" dirty="0">
                <a:latin typeface="Microsoft JhengHei UI" panose="020B0604030504040204" charset="-120"/>
                <a:cs typeface="Microsoft JhengHei UI" panose="020B0604030504040204" charset="-120"/>
              </a:rPr>
              <a:t>天</a:t>
            </a:r>
            <a:r>
              <a:rPr sz="1800" dirty="0"/>
              <a:t>（预热推广期）</a:t>
            </a: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97678" y="1593850"/>
            <a:ext cx="28956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◎</a:t>
            </a:r>
            <a:r>
              <a:rPr sz="1800" b="1" dirty="0">
                <a:latin typeface="Microsoft JhengHei UI" panose="020B0604030504040204" charset="-120"/>
                <a:cs typeface="Microsoft JhengHei UI" panose="020B0604030504040204" charset="-120"/>
              </a:rPr>
              <a:t>活动前</a:t>
            </a:r>
            <a:r>
              <a:rPr sz="1800" b="1" spc="-80" dirty="0">
                <a:latin typeface="Microsoft JhengHei UI" panose="020B0604030504040204" charset="-120"/>
                <a:cs typeface="Microsoft JhengHei UI" panose="020B0604030504040204" charset="-120"/>
              </a:rPr>
              <a:t>5</a:t>
            </a:r>
            <a:r>
              <a:rPr sz="1800" b="1" dirty="0">
                <a:latin typeface="Microsoft JhengHei UI" panose="020B0604030504040204" charset="-120"/>
                <a:cs typeface="Microsoft JhengHei UI" panose="020B0604030504040204" charset="-120"/>
              </a:rPr>
              <a:t>天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（重点推广期）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436991" y="1593850"/>
            <a:ext cx="2997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◎</a:t>
            </a:r>
            <a:r>
              <a:rPr sz="1800" b="1" dirty="0">
                <a:latin typeface="Microsoft JhengHei UI" panose="020B0604030504040204" charset="-120"/>
                <a:cs typeface="Microsoft JhengHei UI" panose="020B0604030504040204" charset="-120"/>
              </a:rPr>
              <a:t>活动进行期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（回顾推广期）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9442" y="2591206"/>
            <a:ext cx="3555365" cy="17818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商场或周边小区海报上线；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微信提前购票优惠；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720" algn="l"/>
              </a:tabLst>
            </a:pP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微信群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，qq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群</a:t>
            </a: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等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大</a:t>
            </a: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量</a:t>
            </a:r>
            <a:r>
              <a:rPr sz="1600" dirty="0">
                <a:latin typeface="Arial Unicode MS" panose="020B0604020202020204" charset="-122"/>
                <a:cs typeface="Arial Unicode MS" panose="020B0604020202020204" charset="-122"/>
              </a:rPr>
              <a:t>社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群</a:t>
            </a: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推</a:t>
            </a:r>
            <a:r>
              <a:rPr sz="1600" dirty="0">
                <a:latin typeface="Arial Unicode MS" panose="020B0604020202020204" charset="-122"/>
                <a:cs typeface="Arial Unicode MS" panose="020B0604020202020204" charset="-122"/>
              </a:rPr>
              <a:t>送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合作品牌联合预热；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上线各大活动平台，开启门票预售；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各大美食以及玩乐社群App上线。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405629" y="2591206"/>
            <a:ext cx="3962400" cy="236664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多个微信大号轮流预热宣传</a:t>
            </a:r>
            <a:r>
              <a:rPr sz="1600" spc="-95" dirty="0">
                <a:latin typeface="Arial Unicode MS" panose="020B0604020202020204" charset="-122"/>
                <a:cs typeface="Arial Unicode MS" panose="020B0604020202020204" charset="-122"/>
              </a:rPr>
              <a:t>;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微信激励转发活动信息；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720" algn="l"/>
              </a:tabLst>
            </a:pP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活动预热视频各大平台上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线</a:t>
            </a:r>
            <a:r>
              <a:rPr sz="1600" spc="-95" dirty="0">
                <a:latin typeface="Arial Unicode MS" panose="020B0604020202020204" charset="-122"/>
                <a:cs typeface="Arial Unicode MS" panose="020B0604020202020204" charset="-122"/>
              </a:rPr>
              <a:t>;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玩乐计划旗下门户网站自媒体更新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预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热；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微信提前购票优惠；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125" dirty="0">
                <a:latin typeface="Arial Unicode MS" panose="020B0604020202020204" charset="-122"/>
                <a:cs typeface="Arial Unicode MS" panose="020B0604020202020204" charset="-122"/>
              </a:rPr>
              <a:t>KOL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转发活动信息以及到场互动；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微信群</a:t>
            </a:r>
            <a:r>
              <a:rPr sz="1600" spc="10" dirty="0">
                <a:latin typeface="Arial Unicode MS" panose="020B0604020202020204" charset="-122"/>
                <a:cs typeface="Arial Unicode MS" panose="020B0604020202020204" charset="-122"/>
              </a:rPr>
              <a:t>，qq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群等大量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社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群推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送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720" algn="l"/>
              </a:tabLst>
            </a:pP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各大活动平台头条置顶。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3307" y="2664993"/>
            <a:ext cx="3078480" cy="1781810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4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现场媒体报道；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0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本地多个微信号现场回顾；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商场大屏轮播展示；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385"/>
              </a:spcBef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活动视频上传各大平台；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marR="5080" indent="-286385">
              <a:lnSpc>
                <a:spcPct val="120000"/>
              </a:lnSpc>
              <a:buFont typeface="Wingdings" panose="05000000000000000000"/>
              <a:buChar char=""/>
              <a:tabLst>
                <a:tab pos="299085" algn="l"/>
                <a:tab pos="299720" algn="l"/>
              </a:tabLst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豆瓣、花瓣、站酷、</a:t>
            </a:r>
            <a:r>
              <a:rPr sz="1600" spc="-25" dirty="0">
                <a:latin typeface="Arial Unicode MS" panose="020B0604020202020204" charset="-122"/>
                <a:cs typeface="Arial Unicode MS" panose="020B0604020202020204" charset="-122"/>
              </a:rPr>
              <a:t>b</a:t>
            </a:r>
            <a:r>
              <a:rPr sz="1600" spc="-35" dirty="0">
                <a:latin typeface="Arial Unicode MS" panose="020B0604020202020204" charset="-122"/>
                <a:cs typeface="Arial Unicode MS" panose="020B0604020202020204" charset="-122"/>
              </a:rPr>
              <a:t>e</a:t>
            </a:r>
            <a:r>
              <a:rPr sz="1600" spc="-60" dirty="0">
                <a:latin typeface="Arial Unicode MS" panose="020B0604020202020204" charset="-122"/>
                <a:cs typeface="Arial Unicode MS" panose="020B0604020202020204" charset="-122"/>
              </a:rPr>
              <a:t>hance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等 活动平台案例分享。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3333" y="5378297"/>
            <a:ext cx="10933430" cy="903605"/>
          </a:xfrm>
          <a:prstGeom prst="rect">
            <a:avLst/>
          </a:prstGeom>
        </p:spPr>
        <p:txBody>
          <a:bodyPr vert="horz" wrap="square" lIns="0" tIns="6159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5"/>
              </a:spcBef>
            </a:pPr>
            <a:r>
              <a:rPr sz="1600" b="1" spc="-5" dirty="0">
                <a:latin typeface="Microsoft JhengHei UI" panose="020B0604030504040204" charset="-120"/>
                <a:cs typeface="Microsoft JhengHei UI" panose="020B0604030504040204" charset="-120"/>
              </a:rPr>
              <a:t>备注：</a:t>
            </a:r>
            <a:endParaRPr sz="1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>
              <a:lnSpc>
                <a:spcPct val="120000"/>
              </a:lnSpc>
            </a:pP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前期预热主要集中在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“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玩乐计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划</a:t>
            </a:r>
            <a:r>
              <a:rPr sz="1600" spc="40" dirty="0">
                <a:latin typeface="Arial Unicode MS" panose="020B0604020202020204" charset="-122"/>
                <a:cs typeface="Arial Unicode MS" panose="020B0604020202020204" charset="-122"/>
              </a:rPr>
              <a:t>”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公众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号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与门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户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网站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自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媒体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预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热，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重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点宣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传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期玩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乐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计划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将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提供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活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动通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稿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发送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给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各个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合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作渠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道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， 所有合作伙伴与媒体将统一曝光。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748148" y="227406"/>
            <a:ext cx="2799333" cy="50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7844" y="1126236"/>
            <a:ext cx="10285475" cy="36682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93191" y="4816221"/>
            <a:ext cx="8716010" cy="121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655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latin typeface="Arial Unicode MS" panose="020B0604020202020204" charset="-122"/>
                <a:cs typeface="Arial Unicode MS" panose="020B0604020202020204" charset="-122"/>
              </a:rPr>
              <a:t>注：以上任选</a:t>
            </a:r>
            <a:r>
              <a:rPr sz="1400" spc="50" dirty="0">
                <a:latin typeface="Arial Unicode MS" panose="020B0604020202020204" charset="-122"/>
                <a:cs typeface="Arial Unicode MS" panose="020B0604020202020204" charset="-122"/>
              </a:rPr>
              <a:t>3-4</a:t>
            </a:r>
            <a:r>
              <a:rPr sz="1400" dirty="0">
                <a:latin typeface="Arial Unicode MS" panose="020B0604020202020204" charset="-122"/>
                <a:cs typeface="Arial Unicode MS" panose="020B0604020202020204" charset="-122"/>
              </a:rPr>
              <a:t>家合</a:t>
            </a:r>
            <a:r>
              <a:rPr sz="1400" spc="-15" dirty="0">
                <a:latin typeface="Arial Unicode MS" panose="020B0604020202020204" charset="-122"/>
                <a:cs typeface="Arial Unicode MS" panose="020B0604020202020204" charset="-122"/>
              </a:rPr>
              <a:t>作</a:t>
            </a:r>
            <a:r>
              <a:rPr sz="1400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endParaRPr sz="140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45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其他参考名单：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solidFill>
                  <a:srgbClr val="ECA738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活动平台：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大麦网、活动行、互动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吧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、豆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瓣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、要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出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发周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边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游、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创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意周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末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等；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99085" indent="-286385">
              <a:lnSpc>
                <a:spcPct val="100000"/>
              </a:lnSpc>
              <a:buFont typeface="Arial" panose="020B0604020202020204"/>
              <a:buChar char="•"/>
              <a:tabLst>
                <a:tab pos="299085" algn="l"/>
                <a:tab pos="299720" algn="l"/>
              </a:tabLst>
            </a:pPr>
            <a:r>
              <a:rPr sz="1600" b="1" spc="-5" dirty="0">
                <a:solidFill>
                  <a:srgbClr val="ECA738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本地美食类：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柠檬美食、吃货小分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队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、食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探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、食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妞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、深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圳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美食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部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落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1600" spc="-25" dirty="0">
                <a:latin typeface="Arial Unicode MS" panose="020B0604020202020204" charset="-122"/>
                <a:cs typeface="Arial Unicode MS" panose="020B0604020202020204" charset="-122"/>
              </a:rPr>
              <a:t>vivi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吃深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圳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、觅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深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圳等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等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71973" y="265506"/>
            <a:ext cx="2799333" cy="504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42391" y="1716786"/>
            <a:ext cx="3797300" cy="1116330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6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◎</a:t>
            </a:r>
            <a:r>
              <a:rPr sz="1800" spc="-1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联合食探、食妞、深圳生活等本地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24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微信大</a:t>
            </a:r>
            <a:r>
              <a:rPr sz="2400" b="1" spc="-12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V</a:t>
            </a:r>
            <a:r>
              <a:rPr sz="24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公众号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发起</a:t>
            </a:r>
            <a:r>
              <a:rPr sz="1900" b="1" spc="-15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#</a:t>
            </a:r>
            <a:r>
              <a:rPr sz="1900" b="1" spc="-10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赴一场好玩</a:t>
            </a:r>
            <a:endParaRPr sz="19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900" b="1" spc="-10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的乐园节</a:t>
            </a:r>
            <a:r>
              <a:rPr sz="1900" b="1" spc="-75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#</a:t>
            </a:r>
            <a:r>
              <a:rPr sz="1800" spc="-75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覆盖百万粉丝。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672965" y="1699927"/>
            <a:ext cx="2905125" cy="1131570"/>
          </a:xfrm>
          <a:prstGeom prst="rect">
            <a:avLst/>
          </a:prstGeom>
        </p:spPr>
        <p:txBody>
          <a:bodyPr vert="horz" wrap="square" lIns="0" tIns="21590" rIns="0" bIns="0" rtlCol="0">
            <a:spAutoFit/>
          </a:bodyPr>
          <a:lstStyle/>
          <a:p>
            <a:pPr marL="12700" marR="5080" algn="just">
              <a:lnSpc>
                <a:spcPct val="117000"/>
              </a:lnSpc>
              <a:spcBef>
                <a:spcPts val="17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◎</a:t>
            </a:r>
            <a:r>
              <a:rPr sz="1800" spc="-75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24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新浪微博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发起</a:t>
            </a:r>
            <a:r>
              <a:rPr sz="1900" b="1" spc="-15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#</a:t>
            </a:r>
            <a:r>
              <a:rPr sz="1900" b="1" spc="-10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感官乐 园降落海上世界</a:t>
            </a:r>
            <a:r>
              <a:rPr sz="1900" b="1" spc="-15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#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，结合概念 场景图进行活动预热。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61731" y="1686941"/>
            <a:ext cx="3569335" cy="17818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◎</a:t>
            </a:r>
            <a:r>
              <a:rPr sz="1800" spc="-100" dirty="0"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玩乐计划旗下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头条号、搜狐号、 一点号、百家号、简书、豆瓣、</a:t>
            </a: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知乎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等</a:t>
            </a:r>
            <a:r>
              <a:rPr sz="24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门户网站自媒体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平台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 marR="347980">
              <a:lnSpc>
                <a:spcPct val="120000"/>
              </a:lnSpc>
              <a:spcBef>
                <a:spcPts val="95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不间断宣传，提高活动网络收录 量。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317992" y="3628644"/>
            <a:ext cx="3432048" cy="13182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343996" y="5085588"/>
            <a:ext cx="3369419" cy="1173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3776" y="3416808"/>
            <a:ext cx="3668268" cy="31379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405884" y="3416808"/>
            <a:ext cx="1847088" cy="31836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252971" y="3387852"/>
            <a:ext cx="1860803" cy="319582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87424" y="972311"/>
            <a:ext cx="1450975" cy="654050"/>
          </a:xfrm>
          <a:custGeom>
            <a:avLst/>
            <a:gdLst/>
            <a:ahLst/>
            <a:cxnLst/>
            <a:rect l="l" t="t" r="r" b="b"/>
            <a:pathLst>
              <a:path w="1450975" h="654050">
                <a:moveTo>
                  <a:pt x="888873" y="490347"/>
                </a:moveTo>
                <a:lnTo>
                  <a:pt x="561975" y="490347"/>
                </a:lnTo>
                <a:lnTo>
                  <a:pt x="725424" y="653796"/>
                </a:lnTo>
                <a:lnTo>
                  <a:pt x="888873" y="490347"/>
                </a:lnTo>
                <a:close/>
              </a:path>
              <a:path w="1450975" h="654050">
                <a:moveTo>
                  <a:pt x="807084" y="424814"/>
                </a:moveTo>
                <a:lnTo>
                  <a:pt x="643636" y="424814"/>
                </a:lnTo>
                <a:lnTo>
                  <a:pt x="643636" y="490347"/>
                </a:lnTo>
                <a:lnTo>
                  <a:pt x="807084" y="490347"/>
                </a:lnTo>
                <a:lnTo>
                  <a:pt x="807084" y="424814"/>
                </a:lnTo>
                <a:close/>
              </a:path>
              <a:path w="1450975" h="654050">
                <a:moveTo>
                  <a:pt x="1450848" y="0"/>
                </a:moveTo>
                <a:lnTo>
                  <a:pt x="0" y="0"/>
                </a:lnTo>
                <a:lnTo>
                  <a:pt x="0" y="424814"/>
                </a:lnTo>
                <a:lnTo>
                  <a:pt x="1450848" y="424814"/>
                </a:lnTo>
                <a:lnTo>
                  <a:pt x="1450848" y="0"/>
                </a:lnTo>
                <a:close/>
              </a:path>
            </a:pathLst>
          </a:custGeom>
          <a:solidFill>
            <a:srgbClr val="FFC8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95601" y="980059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微信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68111" y="972311"/>
            <a:ext cx="1450975" cy="654050"/>
          </a:xfrm>
          <a:custGeom>
            <a:avLst/>
            <a:gdLst/>
            <a:ahLst/>
            <a:cxnLst/>
            <a:rect l="l" t="t" r="r" b="b"/>
            <a:pathLst>
              <a:path w="1450975" h="654050">
                <a:moveTo>
                  <a:pt x="888873" y="490347"/>
                </a:moveTo>
                <a:lnTo>
                  <a:pt x="561975" y="490347"/>
                </a:lnTo>
                <a:lnTo>
                  <a:pt x="725424" y="653796"/>
                </a:lnTo>
                <a:lnTo>
                  <a:pt x="888873" y="490347"/>
                </a:lnTo>
                <a:close/>
              </a:path>
              <a:path w="1450975" h="654050">
                <a:moveTo>
                  <a:pt x="807085" y="424814"/>
                </a:moveTo>
                <a:lnTo>
                  <a:pt x="643636" y="424814"/>
                </a:lnTo>
                <a:lnTo>
                  <a:pt x="643636" y="490347"/>
                </a:lnTo>
                <a:lnTo>
                  <a:pt x="807085" y="490347"/>
                </a:lnTo>
                <a:lnTo>
                  <a:pt x="807085" y="424814"/>
                </a:lnTo>
                <a:close/>
              </a:path>
              <a:path w="1450975" h="654050">
                <a:moveTo>
                  <a:pt x="1450847" y="0"/>
                </a:moveTo>
                <a:lnTo>
                  <a:pt x="0" y="0"/>
                </a:lnTo>
                <a:lnTo>
                  <a:pt x="0" y="424814"/>
                </a:lnTo>
                <a:lnTo>
                  <a:pt x="1450847" y="424814"/>
                </a:lnTo>
                <a:lnTo>
                  <a:pt x="1450847" y="0"/>
                </a:lnTo>
                <a:close/>
              </a:path>
            </a:pathLst>
          </a:custGeom>
          <a:solidFill>
            <a:srgbClr val="FFC8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876925" y="980059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Unicode MS" panose="020B0604020202020204" charset="-122"/>
                <a:cs typeface="Arial Unicode MS" panose="020B0604020202020204" charset="-122"/>
              </a:rPr>
              <a:t>微博</a:t>
            </a:r>
            <a:endParaRPr sz="2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460992" y="972311"/>
            <a:ext cx="1450975" cy="654050"/>
          </a:xfrm>
          <a:custGeom>
            <a:avLst/>
            <a:gdLst/>
            <a:ahLst/>
            <a:cxnLst/>
            <a:rect l="l" t="t" r="r" b="b"/>
            <a:pathLst>
              <a:path w="1450975" h="654050">
                <a:moveTo>
                  <a:pt x="888873" y="490347"/>
                </a:moveTo>
                <a:lnTo>
                  <a:pt x="561975" y="490347"/>
                </a:lnTo>
                <a:lnTo>
                  <a:pt x="725424" y="653796"/>
                </a:lnTo>
                <a:lnTo>
                  <a:pt x="888873" y="490347"/>
                </a:lnTo>
                <a:close/>
              </a:path>
              <a:path w="1450975" h="654050">
                <a:moveTo>
                  <a:pt x="807084" y="424814"/>
                </a:moveTo>
                <a:lnTo>
                  <a:pt x="643635" y="424814"/>
                </a:lnTo>
                <a:lnTo>
                  <a:pt x="643635" y="490347"/>
                </a:lnTo>
                <a:lnTo>
                  <a:pt x="807084" y="490347"/>
                </a:lnTo>
                <a:lnTo>
                  <a:pt x="807084" y="424814"/>
                </a:lnTo>
                <a:close/>
              </a:path>
              <a:path w="1450975" h="654050">
                <a:moveTo>
                  <a:pt x="1450848" y="0"/>
                </a:moveTo>
                <a:lnTo>
                  <a:pt x="0" y="0"/>
                </a:lnTo>
                <a:lnTo>
                  <a:pt x="0" y="424814"/>
                </a:lnTo>
                <a:lnTo>
                  <a:pt x="1450848" y="424814"/>
                </a:lnTo>
                <a:lnTo>
                  <a:pt x="1450848" y="0"/>
                </a:lnTo>
                <a:close/>
              </a:path>
            </a:pathLst>
          </a:custGeom>
          <a:solidFill>
            <a:srgbClr val="FFC8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565385" y="980059"/>
            <a:ext cx="12446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</a:rPr>
              <a:t>门户网站</a:t>
            </a:r>
            <a:endParaRPr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9452" y="462661"/>
            <a:ext cx="504748" cy="12601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77188" y="1582800"/>
            <a:ext cx="406908" cy="3663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762125" y="506476"/>
            <a:ext cx="587375" cy="166052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 algn="just">
              <a:lnSpc>
                <a:spcPct val="83000"/>
              </a:lnSpc>
              <a:spcBef>
                <a:spcPts val="475"/>
              </a:spcBef>
            </a:pPr>
            <a:r>
              <a:rPr sz="2700" baseline="3000" dirty="0">
                <a:latin typeface="Arial Unicode MS" panose="020B0604020202020204" charset="-122"/>
                <a:cs typeface="Arial Unicode MS" panose="020B0604020202020204" charset="-122"/>
              </a:rPr>
              <a:t>转 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◎ 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发</a:t>
            </a:r>
            <a:r>
              <a:rPr sz="1800" spc="19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aseline="-31000" dirty="0">
                <a:latin typeface="Arial Unicode MS" panose="020B0604020202020204" charset="-122"/>
                <a:cs typeface="Arial Unicode MS" panose="020B0604020202020204" charset="-122"/>
              </a:rPr>
              <a:t>通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活</a:t>
            </a:r>
            <a:r>
              <a:rPr sz="1800" spc="19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aseline="-32000" dirty="0">
                <a:latin typeface="Arial Unicode MS" panose="020B0604020202020204" charset="-122"/>
                <a:cs typeface="Arial Unicode MS" panose="020B0604020202020204" charset="-122"/>
              </a:rPr>
              <a:t>过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动</a:t>
            </a:r>
            <a:r>
              <a:rPr sz="1800" spc="19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aseline="-34000" dirty="0">
                <a:latin typeface="Arial Unicode MS" panose="020B0604020202020204" charset="-122"/>
                <a:cs typeface="Arial Unicode MS" panose="020B0604020202020204" charset="-122"/>
              </a:rPr>
              <a:t>邀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信</a:t>
            </a:r>
            <a:r>
              <a:rPr sz="1800" spc="195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aseline="-35000" dirty="0">
                <a:latin typeface="Arial Unicode MS" panose="020B0604020202020204" charset="-122"/>
                <a:cs typeface="Arial Unicode MS" panose="020B0604020202020204" charset="-122"/>
              </a:rPr>
              <a:t>约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息</a:t>
            </a:r>
            <a:r>
              <a:rPr sz="18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="1" baseline="-3700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网</a:t>
            </a:r>
            <a:endParaRPr sz="2700" baseline="-370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algn="just">
              <a:lnSpc>
                <a:spcPts val="1800"/>
              </a:lnSpc>
            </a:pPr>
            <a:r>
              <a:rPr sz="1800" spc="1455" dirty="0">
                <a:latin typeface="Arial Unicode MS" panose="020B0604020202020204" charset="-122"/>
                <a:cs typeface="Arial Unicode MS" panose="020B0604020202020204" charset="-122"/>
              </a:rPr>
              <a:t>'</a:t>
            </a:r>
            <a:r>
              <a:rPr sz="18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="1" baseline="-3900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络</a:t>
            </a:r>
            <a:endParaRPr sz="2700" baseline="-39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62125" y="2095753"/>
            <a:ext cx="2540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现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62125" y="2258821"/>
            <a:ext cx="583565" cy="4290695"/>
          </a:xfrm>
          <a:prstGeom prst="rect">
            <a:avLst/>
          </a:prstGeom>
        </p:spPr>
        <p:txBody>
          <a:bodyPr vert="horz" wrap="square" lIns="0" tIns="53340" rIns="0" bIns="0" rtlCol="0">
            <a:spAutoFit/>
          </a:bodyPr>
          <a:lstStyle/>
          <a:p>
            <a:pPr marL="12700" marR="5080" algn="just">
              <a:lnSpc>
                <a:spcPts val="1850"/>
              </a:lnSpc>
              <a:spcBef>
                <a:spcPts val="420"/>
              </a:spcBef>
            </a:pPr>
            <a:r>
              <a:rPr sz="2700" baseline="-15000" dirty="0">
                <a:latin typeface="Arial Unicode MS" panose="020B0604020202020204" charset="-122"/>
                <a:cs typeface="Arial Unicode MS" panose="020B0604020202020204" charset="-122"/>
              </a:rPr>
              <a:t>场</a:t>
            </a:r>
            <a:r>
              <a:rPr sz="2700" spc="284" baseline="-15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 </a:t>
            </a:r>
            <a:r>
              <a:rPr sz="2700" baseline="-14000" dirty="0">
                <a:latin typeface="Arial Unicode MS" panose="020B0604020202020204" charset="-122"/>
                <a:cs typeface="Arial Unicode MS" panose="020B0604020202020204" charset="-122"/>
              </a:rPr>
              <a:t>参</a:t>
            </a:r>
            <a:r>
              <a:rPr sz="2700" spc="284" baseline="-14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校 </a:t>
            </a:r>
            <a:r>
              <a:rPr sz="2700" baseline="-12000" dirty="0">
                <a:latin typeface="Arial Unicode MS" panose="020B0604020202020204" charset="-122"/>
                <a:cs typeface="Arial Unicode MS" panose="020B0604020202020204" charset="-122"/>
              </a:rPr>
              <a:t>与</a:t>
            </a:r>
            <a:r>
              <a:rPr sz="2700" spc="284" baseline="-12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园 </a:t>
            </a:r>
            <a:r>
              <a:rPr sz="2700" baseline="-11000" dirty="0">
                <a:latin typeface="Arial Unicode MS" panose="020B0604020202020204" charset="-122"/>
                <a:cs typeface="Arial Unicode MS" panose="020B0604020202020204" charset="-122"/>
              </a:rPr>
              <a:t>活</a:t>
            </a:r>
            <a:r>
              <a:rPr sz="2700" spc="284" baseline="-11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红 </a:t>
            </a:r>
            <a:r>
              <a:rPr sz="2700" baseline="-9000" dirty="0">
                <a:latin typeface="Arial Unicode MS" panose="020B0604020202020204" charset="-122"/>
                <a:cs typeface="Arial Unicode MS" panose="020B0604020202020204" charset="-122"/>
              </a:rPr>
              <a:t>动</a:t>
            </a:r>
            <a:r>
              <a:rPr sz="2700" spc="284" baseline="-9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人</a:t>
            </a: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ts val="1675"/>
              </a:lnSpc>
            </a:pPr>
            <a:r>
              <a:rPr sz="2700" spc="2182" baseline="-9000" dirty="0">
                <a:latin typeface="Arial Unicode MS" panose="020B0604020202020204" charset="-122"/>
                <a:cs typeface="Arial Unicode MS" panose="020B0604020202020204" charset="-122"/>
              </a:rPr>
              <a:t>'</a:t>
            </a:r>
            <a:r>
              <a:rPr sz="2700" spc="284" baseline="-9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</a:t>
            </a: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marR="5080" algn="just">
              <a:lnSpc>
                <a:spcPct val="85000"/>
              </a:lnSpc>
              <a:spcBef>
                <a:spcPts val="170"/>
              </a:spcBef>
            </a:pPr>
            <a:r>
              <a:rPr sz="2700" baseline="-8000" dirty="0">
                <a:latin typeface="Arial Unicode MS" panose="020B0604020202020204" charset="-122"/>
                <a:cs typeface="Arial Unicode MS" panose="020B0604020202020204" charset="-122"/>
              </a:rPr>
              <a:t>带</a:t>
            </a:r>
            <a:r>
              <a:rPr sz="2700" spc="284" baseline="-8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音 </a:t>
            </a:r>
            <a:r>
              <a:rPr sz="2700" baseline="-6000" dirty="0">
                <a:latin typeface="Arial Unicode MS" panose="020B0604020202020204" charset="-122"/>
                <a:cs typeface="Arial Unicode MS" panose="020B0604020202020204" charset="-122"/>
              </a:rPr>
              <a:t>动</a:t>
            </a:r>
            <a:r>
              <a:rPr sz="2700" spc="284" baseline="-6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乐 </a:t>
            </a:r>
            <a:r>
              <a:rPr sz="2700" baseline="-5000" dirty="0">
                <a:latin typeface="Arial Unicode MS" panose="020B0604020202020204" charset="-122"/>
                <a:cs typeface="Arial Unicode MS" panose="020B0604020202020204" charset="-122"/>
              </a:rPr>
              <a:t>更</a:t>
            </a:r>
            <a:r>
              <a:rPr sz="2700" spc="284" baseline="-5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、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多</a:t>
            </a:r>
            <a:r>
              <a:rPr sz="18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="1" baseline="300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美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游</a:t>
            </a:r>
            <a:r>
              <a:rPr sz="18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="1" baseline="200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酒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客</a:t>
            </a:r>
            <a:r>
              <a:rPr sz="18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美 </a:t>
            </a:r>
            <a:r>
              <a:rPr sz="2700" baseline="2000" dirty="0">
                <a:latin typeface="Arial Unicode MS" panose="020B0604020202020204" charset="-122"/>
                <a:cs typeface="Arial Unicode MS" panose="020B0604020202020204" charset="-122"/>
              </a:rPr>
              <a:t>参</a:t>
            </a:r>
            <a:r>
              <a:rPr sz="2700" spc="284" baseline="200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食 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与</a:t>
            </a:r>
            <a:r>
              <a:rPr sz="18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="1" baseline="-300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领</a:t>
            </a:r>
            <a:endParaRPr sz="2700" baseline="-30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ts val="1725"/>
              </a:lnSpc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r>
              <a:rPr sz="1800" spc="190" dirty="0">
                <a:latin typeface="Arial Unicode MS" panose="020B0604020202020204" charset="-122"/>
                <a:cs typeface="Arial Unicode MS" panose="020B0604020202020204" charset="-122"/>
              </a:rPr>
              <a:t> </a:t>
            </a:r>
            <a:r>
              <a:rPr sz="2700" b="1" baseline="-5000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域</a:t>
            </a:r>
            <a:endParaRPr sz="2700" baseline="-50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41630" marR="5080">
              <a:lnSpc>
                <a:spcPts val="1850"/>
              </a:lnSpc>
              <a:spcBef>
                <a:spcPts val="245"/>
              </a:spcBef>
            </a:pPr>
            <a:r>
              <a:rPr sz="1800" b="1" dirty="0">
                <a:solidFill>
                  <a:srgbClr val="FFC835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红 </a:t>
            </a:r>
            <a:r>
              <a:rPr sz="1800" b="1" dirty="0">
                <a:solidFill>
                  <a:srgbClr val="3D9150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人</a:t>
            </a: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341630">
              <a:lnSpc>
                <a:spcPts val="1840"/>
              </a:lnSpc>
            </a:pPr>
            <a:r>
              <a:rPr sz="1800" spc="7625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66644" y="268224"/>
            <a:ext cx="9314688" cy="62103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477000" y="0"/>
            <a:ext cx="5715000" cy="6858000"/>
          </a:xfrm>
          <a:custGeom>
            <a:avLst/>
            <a:gdLst/>
            <a:ahLst/>
            <a:cxnLst/>
            <a:rect l="l" t="t" r="r" b="b"/>
            <a:pathLst>
              <a:path w="5715000" h="6858000">
                <a:moveTo>
                  <a:pt x="0" y="0"/>
                </a:moveTo>
                <a:lnTo>
                  <a:pt x="0" y="6857998"/>
                </a:lnTo>
                <a:lnTo>
                  <a:pt x="5715000" y="6857998"/>
                </a:lnTo>
                <a:lnTo>
                  <a:pt x="5715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4402" y="221062"/>
            <a:ext cx="673100" cy="635254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4980"/>
              </a:lnSpc>
            </a:pPr>
            <a:r>
              <a:rPr sz="4400" b="1" spc="-5" dirty="0">
                <a:solidFill>
                  <a:srgbClr val="D0CECE"/>
                </a:solidFill>
                <a:latin typeface="Eras Bold ITC" panose="020B0907030504020204"/>
                <a:cs typeface="Eras Bold ITC" panose="020B0907030504020204"/>
              </a:rPr>
              <a:t>Brew Brewery</a:t>
            </a:r>
            <a:r>
              <a:rPr sz="4400" b="1" spc="-75" dirty="0">
                <a:solidFill>
                  <a:srgbClr val="D0CECE"/>
                </a:solidFill>
                <a:latin typeface="Eras Bold ITC" panose="020B0907030504020204"/>
                <a:cs typeface="Eras Bold ITC" panose="020B0907030504020204"/>
              </a:rPr>
              <a:t> </a:t>
            </a:r>
            <a:r>
              <a:rPr sz="4400" b="1" spc="-5" dirty="0">
                <a:solidFill>
                  <a:srgbClr val="D0CECE"/>
                </a:solidFill>
                <a:latin typeface="Eras Bold ITC" panose="020B0907030504020204"/>
                <a:cs typeface="Eras Bold ITC" panose="020B0907030504020204"/>
              </a:rPr>
              <a:t>Festival</a:t>
            </a:r>
            <a:endParaRPr sz="4400">
              <a:latin typeface="Eras Bold ITC" panose="020B0907030504020204"/>
              <a:cs typeface="Eras Bold ITC" panose="020B0907030504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12519" y="1458467"/>
            <a:ext cx="1260475" cy="424180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527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15"/>
              </a:spcBef>
            </a:pPr>
            <a:r>
              <a:rPr sz="2000" b="1" dirty="0">
                <a:latin typeface="Microsoft JhengHei UI" panose="020B0604030504040204" charset="-120"/>
                <a:cs typeface="Microsoft JhengHei UI" panose="020B0604030504040204" charset="-120"/>
              </a:rPr>
              <a:t>玩啤目录</a:t>
            </a:r>
            <a:endParaRPr sz="2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2054" y="2200147"/>
            <a:ext cx="3242310" cy="2235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3530" indent="-290830">
              <a:lnSpc>
                <a:spcPct val="100000"/>
              </a:lnSpc>
              <a:spcBef>
                <a:spcPts val="100"/>
              </a:spcBef>
              <a:buChar char="●"/>
              <a:tabLst>
                <a:tab pos="304165" algn="l"/>
              </a:tabLst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活动概述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 Unicode MS" panose="020B0604020202020204" charset="-122"/>
              <a:buChar char="●"/>
            </a:pP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 marL="800735" lvl="1" indent="-290830">
              <a:lnSpc>
                <a:spcPct val="100000"/>
              </a:lnSpc>
              <a:buChar char="●"/>
              <a:tabLst>
                <a:tab pos="801370" algn="l"/>
              </a:tabLst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视觉设计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lvl="1">
              <a:lnSpc>
                <a:spcPct val="100000"/>
              </a:lnSpc>
              <a:spcBef>
                <a:spcPts val="35"/>
              </a:spcBef>
              <a:buFont typeface="Arial Unicode MS" panose="020B0604020202020204" charset="-122"/>
              <a:buChar char="●"/>
            </a:pPr>
            <a:endParaRPr sz="1500">
              <a:latin typeface="Times New Roman" panose="02020603050405020304"/>
              <a:cs typeface="Times New Roman" panose="02020603050405020304"/>
            </a:endParaRPr>
          </a:p>
          <a:p>
            <a:pPr marL="1312545" lvl="2" indent="-290830">
              <a:lnSpc>
                <a:spcPct val="100000"/>
              </a:lnSpc>
              <a:buChar char="●"/>
              <a:tabLst>
                <a:tab pos="1313180" algn="l"/>
              </a:tabLst>
            </a:pP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活动内容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823720" lvl="3" indent="-290830">
              <a:lnSpc>
                <a:spcPct val="100000"/>
              </a:lnSpc>
              <a:spcBef>
                <a:spcPts val="1540"/>
              </a:spcBef>
              <a:buChar char="●"/>
              <a:tabLst>
                <a:tab pos="1824355" algn="l"/>
              </a:tabLst>
            </a:pP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现场互动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2315210" lvl="4" indent="-291465">
              <a:lnSpc>
                <a:spcPct val="100000"/>
              </a:lnSpc>
              <a:spcBef>
                <a:spcPts val="1535"/>
              </a:spcBef>
              <a:buChar char="●"/>
              <a:tabLst>
                <a:tab pos="2315210" algn="l"/>
              </a:tabLst>
            </a:pP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宣传推广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7948041" y="1442684"/>
            <a:ext cx="3051175" cy="5403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dirty="0"/>
              <a:t>——</a:t>
            </a:r>
            <a:r>
              <a:rPr sz="1800" spc="-30" dirty="0"/>
              <a:t> </a:t>
            </a:r>
            <a:r>
              <a:rPr sz="1800" dirty="0"/>
              <a:t>赴</a:t>
            </a:r>
            <a:r>
              <a:rPr sz="1800" spc="-40" dirty="0"/>
              <a:t> </a:t>
            </a:r>
            <a:r>
              <a:rPr sz="3350" b="1" spc="-220" dirty="0">
                <a:solidFill>
                  <a:srgbClr val="7E7E7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1</a:t>
            </a:r>
            <a:r>
              <a:rPr sz="3350" b="1" spc="-135" dirty="0">
                <a:solidFill>
                  <a:srgbClr val="7E7E7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1800" dirty="0"/>
              <a:t>场</a:t>
            </a:r>
            <a:r>
              <a:rPr sz="1800" spc="-35" dirty="0"/>
              <a:t> </a:t>
            </a:r>
            <a:r>
              <a:rPr sz="2500" b="1" spc="-100" dirty="0">
                <a:solidFill>
                  <a:srgbClr val="7E7E7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好玩</a:t>
            </a:r>
            <a:r>
              <a:rPr sz="2500" b="1" spc="15" dirty="0">
                <a:solidFill>
                  <a:srgbClr val="7E7E7E"/>
                </a:solidFill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1800" dirty="0"/>
              <a:t>的啤酒节</a:t>
            </a:r>
            <a:endParaRPr sz="18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43728" y="2182367"/>
            <a:ext cx="5635752" cy="3709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9718040" y="5912916"/>
            <a:ext cx="128079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50" dirty="0">
                <a:latin typeface="Arial Unicode MS" panose="020B0604020202020204" charset="-122"/>
                <a:cs typeface="Arial Unicode MS" panose="020B0604020202020204" charset="-122"/>
              </a:rPr>
              <a:t>#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诗酒趁年华</a:t>
            </a:r>
            <a:r>
              <a:rPr sz="1600" spc="60" dirty="0">
                <a:latin typeface="Arial Unicode MS" panose="020B0604020202020204" charset="-122"/>
                <a:cs typeface="Arial Unicode MS" panose="020B0604020202020204" charset="-122"/>
              </a:rPr>
              <a:t>#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341119" y="2182367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0" y="365760"/>
                </a:lnTo>
                <a:lnTo>
                  <a:pt x="36576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06879" y="2549651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0" y="365760"/>
                </a:lnTo>
                <a:lnTo>
                  <a:pt x="365759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072639" y="2915411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0" y="365760"/>
                </a:lnTo>
                <a:lnTo>
                  <a:pt x="36576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12492" y="3281171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0" y="365759"/>
                </a:lnTo>
                <a:lnTo>
                  <a:pt x="365759" y="365759"/>
                </a:lnTo>
                <a:lnTo>
                  <a:pt x="0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78251" y="3649979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0" y="365760"/>
                </a:lnTo>
                <a:lnTo>
                  <a:pt x="36576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44011" y="4015740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0" y="0"/>
                </a:moveTo>
                <a:lnTo>
                  <a:pt x="0" y="365760"/>
                </a:lnTo>
                <a:lnTo>
                  <a:pt x="365760" y="365760"/>
                </a:lnTo>
                <a:lnTo>
                  <a:pt x="0" y="0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18260"/>
            <a:ext cx="4276725" cy="4677410"/>
          </a:xfrm>
          <a:custGeom>
            <a:avLst/>
            <a:gdLst/>
            <a:ahLst/>
            <a:cxnLst/>
            <a:rect l="l" t="t" r="r" b="b"/>
            <a:pathLst>
              <a:path w="4276725" h="4677410">
                <a:moveTo>
                  <a:pt x="0" y="4677156"/>
                </a:moveTo>
                <a:lnTo>
                  <a:pt x="4276344" y="4677156"/>
                </a:lnTo>
                <a:lnTo>
                  <a:pt x="4276344" y="0"/>
                </a:lnTo>
                <a:lnTo>
                  <a:pt x="0" y="0"/>
                </a:lnTo>
                <a:lnTo>
                  <a:pt x="0" y="467715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03064" y="1389888"/>
            <a:ext cx="4005072" cy="22509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13292" y="1389888"/>
            <a:ext cx="2642616" cy="14859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813292" y="4503420"/>
            <a:ext cx="2653283" cy="14919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79906" y="2158619"/>
            <a:ext cx="2450465" cy="5044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0" y="3154426"/>
            <a:ext cx="4276725" cy="683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9100" marR="274955">
              <a:lnSpc>
                <a:spcPct val="120000"/>
              </a:lnSpc>
              <a:spcBef>
                <a:spcPts val="100"/>
              </a:spcBef>
            </a:pPr>
            <a:r>
              <a:rPr sz="1800" spc="80" dirty="0">
                <a:latin typeface="Arial Unicode MS" panose="020B0604020202020204" charset="-122"/>
                <a:cs typeface="Arial Unicode MS" panose="020B0604020202020204" charset="-122"/>
              </a:rPr>
              <a:t>活动结束后</a:t>
            </a:r>
            <a:r>
              <a:rPr sz="1800" spc="70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800" spc="80" dirty="0">
                <a:latin typeface="Arial Unicode MS" panose="020B0604020202020204" charset="-122"/>
                <a:cs typeface="Arial Unicode MS" panose="020B0604020202020204" charset="-122"/>
              </a:rPr>
              <a:t>案例将上传</a:t>
            </a:r>
            <a:r>
              <a:rPr sz="1800" spc="70" dirty="0">
                <a:latin typeface="Arial Unicode MS" panose="020B0604020202020204" charset="-122"/>
                <a:cs typeface="Arial Unicode MS" panose="020B0604020202020204" charset="-122"/>
              </a:rPr>
              <a:t>各</a:t>
            </a:r>
            <a:r>
              <a:rPr sz="1800" spc="80" dirty="0">
                <a:latin typeface="Arial Unicode MS" panose="020B0604020202020204" charset="-122"/>
                <a:cs typeface="Arial Unicode MS" panose="020B0604020202020204" charset="-122"/>
              </a:rPr>
              <a:t>大视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频 平台</a:t>
            </a:r>
            <a:r>
              <a:rPr sz="1800" spc="140" dirty="0">
                <a:latin typeface="Arial Unicode MS" panose="020B0604020202020204" charset="-122"/>
                <a:cs typeface="Arial Unicode MS" panose="020B0604020202020204" charset="-122"/>
              </a:rPr>
              <a:t>+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各大新闻平</a:t>
            </a:r>
            <a:r>
              <a:rPr sz="1800" spc="-5" dirty="0">
                <a:latin typeface="Arial Unicode MS" panose="020B0604020202020204" charset="-122"/>
                <a:cs typeface="Arial Unicode MS" panose="020B0604020202020204" charset="-122"/>
              </a:rPr>
              <a:t>台</a:t>
            </a: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703064" y="3726179"/>
            <a:ext cx="4009643" cy="22692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13292" y="2965704"/>
            <a:ext cx="2651759" cy="14767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1062227"/>
            <a:ext cx="937260" cy="327660"/>
          </a:xfrm>
          <a:custGeom>
            <a:avLst/>
            <a:gdLst/>
            <a:ahLst/>
            <a:cxnLst/>
            <a:rect l="l" t="t" r="r" b="b"/>
            <a:pathLst>
              <a:path w="937260" h="327659">
                <a:moveTo>
                  <a:pt x="0" y="327660"/>
                </a:moveTo>
                <a:lnTo>
                  <a:pt x="937260" y="327660"/>
                </a:lnTo>
                <a:lnTo>
                  <a:pt x="937260" y="0"/>
                </a:lnTo>
                <a:lnTo>
                  <a:pt x="0" y="0"/>
                </a:lnTo>
                <a:lnTo>
                  <a:pt x="0" y="327660"/>
                </a:lnTo>
                <a:close/>
              </a:path>
            </a:pathLst>
          </a:custGeom>
          <a:solidFill>
            <a:srgbClr val="FFC835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>
            <a:extLst>
              <a:ext uri="{FF2B5EF4-FFF2-40B4-BE49-F238E27FC236}">
                <a16:creationId xmlns:a16="http://schemas.microsoft.com/office/drawing/2014/main" id="{A2CD102D-0B13-43F9-AC55-D6CEA2F28B30}"/>
              </a:ext>
            </a:extLst>
          </p:cNvPr>
          <p:cNvSpPr txBox="1"/>
          <p:nvPr/>
        </p:nvSpPr>
        <p:spPr>
          <a:xfrm>
            <a:off x="8886634" y="2863912"/>
            <a:ext cx="2261242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05" algn="ctr"/>
            <a:r>
              <a:rPr sz="1170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1170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1170" b="1" dirty="0">
                <a:solidFill>
                  <a:srgbClr val="FF4B41"/>
                </a:solidFill>
                <a:latin typeface="微软雅黑"/>
              </a:rPr>
              <a:t>海量资源到手</a:t>
            </a:r>
            <a:endParaRPr sz="1170" b="1" dirty="0">
              <a:solidFill>
                <a:srgbClr val="FF4B41"/>
              </a:solidFill>
              <a:latin typeface="微软雅黑"/>
            </a:endParaRPr>
          </a:p>
        </p:txBody>
      </p:sp>
      <p:sp>
        <p:nvSpPr>
          <p:cNvPr id="5" name="object 8">
            <a:extLst>
              <a:ext uri="{FF2B5EF4-FFF2-40B4-BE49-F238E27FC236}">
                <a16:creationId xmlns:a16="http://schemas.microsoft.com/office/drawing/2014/main" id="{04575220-7D61-4DC5-8510-6B54EE7D0A30}"/>
              </a:ext>
            </a:extLst>
          </p:cNvPr>
          <p:cNvSpPr txBox="1"/>
          <p:nvPr/>
        </p:nvSpPr>
        <p:spPr>
          <a:xfrm>
            <a:off x="947961" y="955797"/>
            <a:ext cx="7537677" cy="13706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560" spc="-6" dirty="0">
                <a:latin typeface="等线"/>
              </a:rPr>
              <a:t>进群即领福利</a:t>
            </a:r>
            <a:r>
              <a:rPr lang="en-US" altLang="zh-CN" sz="1560" spc="-6" dirty="0">
                <a:latin typeface="等线"/>
              </a:rPr>
              <a:t>《</a:t>
            </a:r>
            <a:r>
              <a:rPr lang="zh-CN" altLang="en-US" sz="1560" spc="-6" dirty="0">
                <a:latin typeface="等线"/>
              </a:rPr>
              <a:t>报告与资源合编</a:t>
            </a:r>
            <a:r>
              <a:rPr lang="en-US" altLang="zh-CN" sz="1560" spc="-6" dirty="0">
                <a:latin typeface="等线"/>
              </a:rPr>
              <a:t>》</a:t>
            </a:r>
            <a:r>
              <a:rPr lang="zh-CN" altLang="en-US" sz="1560" spc="-6" dirty="0">
                <a:latin typeface="等线"/>
              </a:rPr>
              <a:t>，内有近百行业、上万份行研、管理及其他学习资源免费下载；</a:t>
            </a:r>
            <a:endParaRPr lang="en-US" altLang="zh-CN" sz="1560" spc="-6" dirty="0">
              <a:latin typeface="等线"/>
            </a:endParaRP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560" spc="-6" dirty="0">
                <a:latin typeface="等线"/>
              </a:rPr>
              <a:t>每日分享最新</a:t>
            </a:r>
            <a:r>
              <a:rPr lang="en-US" altLang="zh-CN" sz="1560" spc="-6" dirty="0">
                <a:latin typeface="等线"/>
              </a:rPr>
              <a:t>6</a:t>
            </a:r>
            <a:r>
              <a:rPr sz="1560" spc="-6" dirty="0">
                <a:latin typeface="等线"/>
              </a:rPr>
              <a:t>+份</a:t>
            </a:r>
            <a:r>
              <a:rPr lang="zh-CN" altLang="en-US" sz="1560" spc="-6" dirty="0">
                <a:latin typeface="等线"/>
              </a:rPr>
              <a:t>精选行研资料供群友学习；</a:t>
            </a:r>
            <a:endParaRPr lang="en-US" altLang="zh-CN" sz="1560" spc="-6" dirty="0">
              <a:latin typeface="等线"/>
            </a:endParaRP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560" spc="-6" dirty="0">
                <a:latin typeface="等线"/>
              </a:rPr>
              <a:t>群友信息交流，群主免费提供相关行业报告。</a:t>
            </a:r>
            <a:endParaRPr lang="en-US" altLang="zh-CN" sz="1560" spc="-6" dirty="0">
              <a:latin typeface="等线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2BACE-FD5A-4204-AFF2-F341FB24695E}"/>
              </a:ext>
            </a:extLst>
          </p:cNvPr>
          <p:cNvSpPr txBox="1"/>
          <p:nvPr/>
        </p:nvSpPr>
        <p:spPr>
          <a:xfrm>
            <a:off x="3262021" y="6519356"/>
            <a:ext cx="5073763" cy="302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65" dirty="0"/>
              <a:t>报告整理于网络，</a:t>
            </a:r>
            <a:r>
              <a:rPr lang="zh-CN" altLang="en-US" sz="1365"/>
              <a:t>只用于群友学习，请勿他用</a:t>
            </a:r>
            <a:endParaRPr lang="zh-CN" altLang="en-US" sz="1365" dirty="0"/>
          </a:p>
        </p:txBody>
      </p:sp>
      <p:sp>
        <p:nvSpPr>
          <p:cNvPr id="9" name="object 2">
            <a:extLst>
              <a:ext uri="{FF2B5EF4-FFF2-40B4-BE49-F238E27FC236}">
                <a16:creationId xmlns:a16="http://schemas.microsoft.com/office/drawing/2014/main" id="{15B1E40C-A08E-4332-BA0A-474DAC80291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0996" y="3858461"/>
            <a:ext cx="7490278" cy="279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05"/>
            <a:r>
              <a:rPr sz="1819" kern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知识星球</a:t>
            </a:r>
            <a:r>
              <a:rPr sz="1819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819" kern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行业与管理资源</a:t>
            </a:r>
            <a:endParaRPr sz="1819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0CFE76ED-26D4-4F71-8C12-54CA8ED0CA46}"/>
              </a:ext>
            </a:extLst>
          </p:cNvPr>
          <p:cNvSpPr txBox="1"/>
          <p:nvPr/>
        </p:nvSpPr>
        <p:spPr>
          <a:xfrm>
            <a:off x="947961" y="4379005"/>
            <a:ext cx="7425786" cy="15586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793" marR="6602" indent="-336288">
              <a:lnSpc>
                <a:spcPct val="132000"/>
              </a:lnSpc>
              <a:buFont typeface="+mj-lt"/>
              <a:buAutoNum type="arabicPeriod"/>
            </a:pPr>
            <a:r>
              <a:rPr sz="1560" spc="-6" dirty="0" err="1">
                <a:latin typeface="等线"/>
                <a:cs typeface="等线"/>
              </a:rPr>
              <a:t>免费下载</a:t>
            </a:r>
            <a:r>
              <a:rPr lang="zh-CN" altLang="en-US" sz="1560" spc="-6" dirty="0">
                <a:latin typeface="等线"/>
                <a:cs typeface="等线"/>
              </a:rPr>
              <a:t>各行业研究</a:t>
            </a:r>
            <a:r>
              <a:rPr sz="1560" spc="-6" dirty="0" err="1">
                <a:latin typeface="等线"/>
                <a:cs typeface="等线"/>
              </a:rPr>
              <a:t>报告</a:t>
            </a:r>
            <a:r>
              <a:rPr lang="zh-CN" altLang="en-US" sz="1560" spc="-6" dirty="0">
                <a:latin typeface="等线"/>
                <a:cs typeface="等线"/>
              </a:rPr>
              <a:t>、</a:t>
            </a:r>
            <a:r>
              <a:rPr sz="1560" spc="-6" dirty="0" err="1">
                <a:latin typeface="等线"/>
                <a:cs typeface="等线"/>
              </a:rPr>
              <a:t>咨询公司管理方案，企业运营制度</a:t>
            </a:r>
            <a:r>
              <a:rPr lang="zh-CN" altLang="en-US" sz="1560" spc="-6" dirty="0">
                <a:latin typeface="等线"/>
                <a:cs typeface="等线"/>
              </a:rPr>
              <a:t>、</a:t>
            </a:r>
            <a:r>
              <a:rPr sz="1560" spc="-6" dirty="0" err="1">
                <a:latin typeface="等线"/>
                <a:cs typeface="等线"/>
              </a:rPr>
              <a:t>科技方案</a:t>
            </a:r>
            <a:r>
              <a:rPr lang="zh-CN" altLang="en-US" sz="1560" spc="-6" dirty="0">
                <a:latin typeface="等线"/>
                <a:cs typeface="等线"/>
              </a:rPr>
              <a:t>及大咖报告等</a:t>
            </a:r>
            <a:r>
              <a:rPr sz="1560" dirty="0">
                <a:latin typeface="等线"/>
                <a:cs typeface="等线"/>
              </a:rPr>
              <a:t>。</a:t>
            </a:r>
            <a:endParaRPr lang="en-US" altLang="zh-CN" sz="1560" dirty="0">
              <a:latin typeface="等线"/>
              <a:cs typeface="等线"/>
            </a:endParaRPr>
          </a:p>
          <a:p>
            <a:pPr marL="352793" marR="6602" indent="-336288">
              <a:lnSpc>
                <a:spcPct val="132000"/>
              </a:lnSpc>
              <a:buFont typeface="+mj-lt"/>
              <a:buAutoNum type="arabicPeriod"/>
            </a:pPr>
            <a:r>
              <a:rPr lang="zh-CN" altLang="en-US" sz="1560" spc="-6" dirty="0">
                <a:latin typeface="等线"/>
                <a:cs typeface="等线"/>
              </a:rPr>
              <a:t>每月更新超过</a:t>
            </a:r>
            <a:r>
              <a:rPr lang="en-US" altLang="zh-CN" sz="1560" spc="-6" dirty="0">
                <a:latin typeface="等线"/>
                <a:cs typeface="等线"/>
              </a:rPr>
              <a:t>3000</a:t>
            </a:r>
            <a:r>
              <a:rPr lang="zh-CN" altLang="en-US" sz="1560" spc="-6" dirty="0">
                <a:latin typeface="等线"/>
                <a:cs typeface="等线"/>
              </a:rPr>
              <a:t>份最新行业资源；涵盖科技、金融、教育、互联网、房地产、生物制药、医疗健康等行研报告、科技动态、管理方案；</a:t>
            </a:r>
          </a:p>
          <a:p>
            <a:pPr marL="313593" marR="6602" indent="-297089">
              <a:lnSpc>
                <a:spcPct val="132000"/>
              </a:lnSpc>
              <a:buFont typeface="+mj-lt"/>
              <a:buAutoNum type="arabicPeriod"/>
            </a:pPr>
            <a:endParaRPr sz="1560" dirty="0">
              <a:latin typeface="等线"/>
              <a:cs typeface="等线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FD61D498-C274-4F34-AD4D-EAFF090AB995}"/>
              </a:ext>
            </a:extLst>
          </p:cNvPr>
          <p:cNvSpPr txBox="1"/>
          <p:nvPr/>
        </p:nvSpPr>
        <p:spPr>
          <a:xfrm>
            <a:off x="9299823" y="6071395"/>
            <a:ext cx="1683552" cy="1800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505" marR="6602" algn="ctr"/>
            <a:r>
              <a:rPr sz="1170" b="1" dirty="0" err="1">
                <a:solidFill>
                  <a:srgbClr val="FF5400"/>
                </a:solidFill>
                <a:latin typeface="微软雅黑"/>
              </a:rPr>
              <a:t>微信扫码</a:t>
            </a:r>
            <a:r>
              <a:rPr lang="en-US" sz="1170" b="1" dirty="0">
                <a:solidFill>
                  <a:srgbClr val="FF5400"/>
                </a:solidFill>
                <a:latin typeface="微软雅黑"/>
              </a:rPr>
              <a:t> </a:t>
            </a:r>
            <a:r>
              <a:rPr lang="zh-CN" altLang="en-US" sz="1170" b="1">
                <a:solidFill>
                  <a:srgbClr val="FF5400"/>
                </a:solidFill>
                <a:latin typeface="微软雅黑"/>
              </a:rPr>
              <a:t>学习工作无</a:t>
            </a:r>
            <a:r>
              <a:rPr lang="zh-CN" altLang="en-US" sz="1170" b="1" dirty="0">
                <a:solidFill>
                  <a:srgbClr val="FF5400"/>
                </a:solidFill>
                <a:latin typeface="微软雅黑"/>
              </a:rPr>
              <a:t>忧</a:t>
            </a:r>
            <a:endParaRPr sz="1170" b="1" dirty="0">
              <a:solidFill>
                <a:srgbClr val="FF5400"/>
              </a:solidFill>
              <a:latin typeface="微软雅黑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246CF40-1B85-4788-8235-AE7E2FBC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878" y="3749139"/>
            <a:ext cx="2322859" cy="2254706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3E32107-A068-45FD-A3E0-B499DB40C2BD}"/>
              </a:ext>
            </a:extLst>
          </p:cNvPr>
          <p:cNvCxnSpPr>
            <a:cxnSpLocks/>
          </p:cNvCxnSpPr>
          <p:nvPr/>
        </p:nvCxnSpPr>
        <p:spPr>
          <a:xfrm>
            <a:off x="187062" y="3627065"/>
            <a:ext cx="11817877" cy="0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3D5A147C-AC02-4DC2-B698-E5C80AF22D7F}"/>
              </a:ext>
            </a:extLst>
          </p:cNvPr>
          <p:cNvSpPr/>
          <p:nvPr/>
        </p:nvSpPr>
        <p:spPr>
          <a:xfrm>
            <a:off x="1020116" y="2466625"/>
            <a:ext cx="7056532" cy="572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Bef>
                <a:spcPts val="1560"/>
              </a:spcBef>
            </a:pPr>
            <a:r>
              <a:rPr lang="zh-CN" altLang="en-US" sz="1560" spc="-6" dirty="0">
                <a:latin typeface="等线"/>
              </a:rPr>
              <a:t>微信扫码或添加客服微信（微信号：</a:t>
            </a:r>
            <a:r>
              <a:rPr lang="en-US" altLang="zh-CN" sz="1560" spc="-6" dirty="0">
                <a:latin typeface="等线"/>
              </a:rPr>
              <a:t>Teamkon3</a:t>
            </a:r>
            <a:r>
              <a:rPr lang="zh-CN" altLang="en-US" sz="1560" spc="-6" dirty="0">
                <a:latin typeface="等线"/>
              </a:rPr>
              <a:t>）免费报告等你领。</a:t>
            </a:r>
          </a:p>
          <a:p>
            <a:pPr marL="0" lvl="1"/>
            <a:r>
              <a:rPr lang="zh-CN" altLang="en-US" sz="1560" spc="-6" dirty="0">
                <a:latin typeface="等线"/>
              </a:rPr>
              <a:t>（添加好友请备注：姓名</a:t>
            </a:r>
            <a:r>
              <a:rPr lang="en-US" altLang="zh-CN" sz="1560" spc="-6" dirty="0">
                <a:latin typeface="等线"/>
              </a:rPr>
              <a:t>+</a:t>
            </a:r>
            <a:r>
              <a:rPr lang="zh-CN" altLang="en-US" sz="1560" spc="-6" dirty="0">
                <a:latin typeface="等线"/>
              </a:rPr>
              <a:t>单位</a:t>
            </a:r>
            <a:r>
              <a:rPr lang="en-US" altLang="zh-CN" sz="1560" spc="-6" dirty="0">
                <a:latin typeface="等线"/>
              </a:rPr>
              <a:t>+</a:t>
            </a:r>
            <a:r>
              <a:rPr lang="zh-CN" altLang="en-US" sz="1560" spc="-6" dirty="0">
                <a:latin typeface="等线"/>
              </a:rPr>
              <a:t>业务领域）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5ED402-958B-42D6-9F6A-D6C3A3B4CD51}"/>
              </a:ext>
            </a:extLst>
          </p:cNvPr>
          <p:cNvSpPr txBox="1"/>
          <p:nvPr/>
        </p:nvSpPr>
        <p:spPr>
          <a:xfrm>
            <a:off x="495060" y="400312"/>
            <a:ext cx="4456462" cy="2799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>
              <a:lnSpc>
                <a:spcPct val="100000"/>
              </a:lnSpc>
              <a:defRPr sz="1400" b="1" i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defRPr>
            </a:lvl1pPr>
          </a:lstStyle>
          <a:p>
            <a:r>
              <a:rPr lang="zh-CN" altLang="en-US" sz="1819" dirty="0"/>
              <a:t>行业与管理资源微信群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EFC1CD3-4327-4A48-955D-46508806B1EA}"/>
              </a:ext>
            </a:extLst>
          </p:cNvPr>
          <p:cNvSpPr txBox="1"/>
          <p:nvPr/>
        </p:nvSpPr>
        <p:spPr>
          <a:xfrm>
            <a:off x="3917285" y="3429001"/>
            <a:ext cx="3763235" cy="31239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30" dirty="0"/>
              <a:t>海量资源在手  学习工作无忧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9D711CD-C131-405F-A3FF-65064EE51C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06" t="25451" r="11606" b="16788"/>
          <a:stretch/>
        </p:blipFill>
        <p:spPr>
          <a:xfrm>
            <a:off x="8873422" y="650329"/>
            <a:ext cx="2109954" cy="2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9375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8895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12188952" y="6857996"/>
                </a:moveTo>
                <a:lnTo>
                  <a:pt x="12188952" y="0"/>
                </a:lnTo>
                <a:lnTo>
                  <a:pt x="0" y="0"/>
                </a:lnTo>
                <a:lnTo>
                  <a:pt x="0" y="6857996"/>
                </a:lnTo>
                <a:lnTo>
                  <a:pt x="12188952" y="6857996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668009" y="2595626"/>
            <a:ext cx="1752599" cy="504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13095" y="3169884"/>
            <a:ext cx="4310380" cy="123507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3200" b="1" spc="-5" dirty="0">
                <a:latin typeface="Microsoft JhengHei UI" panose="020B0604030504040204" charset="-120"/>
                <a:cs typeface="Microsoft JhengHei UI" panose="020B0604030504040204" charset="-120"/>
              </a:rPr>
              <a:t>Thank</a:t>
            </a:r>
            <a:r>
              <a:rPr sz="3200" b="1" spc="135" dirty="0">
                <a:latin typeface="Microsoft JhengHei UI" panose="020B0604030504040204" charset="-120"/>
                <a:cs typeface="Microsoft JhengHei UI" panose="020B0604030504040204" charset="-120"/>
              </a:rPr>
              <a:t> </a:t>
            </a:r>
            <a:r>
              <a:rPr sz="3200" b="1" spc="-229" dirty="0">
                <a:latin typeface="Microsoft JhengHei UI" panose="020B0604030504040204" charset="-120"/>
                <a:cs typeface="Microsoft JhengHei UI" panose="020B0604030504040204" charset="-120"/>
              </a:rPr>
              <a:t>You</a:t>
            </a:r>
            <a:r>
              <a:rPr sz="3350" b="1" spc="-229" dirty="0">
                <a:latin typeface="Microsoft JhengHei UI" panose="020B0604030504040204" charset="-120"/>
                <a:cs typeface="Microsoft JhengHei UI" panose="020B0604030504040204" charset="-120"/>
              </a:rPr>
              <a:t>！</a:t>
            </a:r>
            <a:endParaRPr sz="335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470660">
              <a:lnSpc>
                <a:spcPct val="100000"/>
              </a:lnSpc>
              <a:spcBef>
                <a:spcPts val="3570"/>
              </a:spcBef>
            </a:pP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041650" y="1497533"/>
            <a:ext cx="1671320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-2255" dirty="0"/>
              <a:t>诗</a:t>
            </a:r>
            <a:r>
              <a:rPr sz="12000" spc="7" baseline="-30000" dirty="0"/>
              <a:t>酒</a:t>
            </a:r>
            <a:endParaRPr sz="12000" baseline="-30000"/>
          </a:p>
        </p:txBody>
      </p:sp>
      <p:sp>
        <p:nvSpPr>
          <p:cNvPr id="8" name="object 8"/>
          <p:cNvSpPr txBox="1"/>
          <p:nvPr/>
        </p:nvSpPr>
        <p:spPr>
          <a:xfrm>
            <a:off x="3245866" y="2917063"/>
            <a:ext cx="138811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675" dirty="0">
                <a:latin typeface="Arial Unicode MS" panose="020B0604020202020204" charset="-122"/>
                <a:cs typeface="Arial Unicode MS" panose="020B0604020202020204" charset="-122"/>
              </a:rPr>
              <a:t>趁</a:t>
            </a:r>
            <a:r>
              <a:rPr sz="9000" baseline="-28000" dirty="0">
                <a:latin typeface="Arial Unicode MS" panose="020B0604020202020204" charset="-122"/>
                <a:cs typeface="Arial Unicode MS" panose="020B0604020202020204" charset="-122"/>
              </a:rPr>
              <a:t>年</a:t>
            </a:r>
            <a:endParaRPr sz="9000" baseline="-28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407155" y="3894201"/>
            <a:ext cx="787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latin typeface="Arial Unicode MS" panose="020B0604020202020204" charset="-122"/>
                <a:cs typeface="Arial Unicode MS" panose="020B0604020202020204" charset="-122"/>
              </a:rPr>
              <a:t>华</a:t>
            </a:r>
            <a:endParaRPr sz="6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3" y="0"/>
            <a:ext cx="12190730" cy="6858000"/>
          </a:xfrm>
          <a:custGeom>
            <a:avLst/>
            <a:gdLst/>
            <a:ahLst/>
            <a:cxnLst/>
            <a:rect l="l" t="t" r="r" b="b"/>
            <a:pathLst>
              <a:path w="12190730" h="6858000">
                <a:moveTo>
                  <a:pt x="0" y="0"/>
                </a:moveTo>
                <a:lnTo>
                  <a:pt x="0" y="6857996"/>
                </a:lnTo>
                <a:lnTo>
                  <a:pt x="12190476" y="6857996"/>
                </a:lnTo>
                <a:lnTo>
                  <a:pt x="1219047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4855" y="2215895"/>
            <a:ext cx="1231392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62247" y="2042667"/>
            <a:ext cx="39947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0" spc="-532" baseline="-3000" dirty="0"/>
              <a:t>01</a:t>
            </a:r>
            <a:r>
              <a:rPr sz="18000" spc="-3337" baseline="-3000" dirty="0"/>
              <a:t> </a:t>
            </a:r>
            <a:r>
              <a:rPr sz="3600" dirty="0"/>
              <a:t>活 动 概 述</a:t>
            </a:r>
            <a:endParaRPr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834128" cy="68564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139695" y="0"/>
            <a:ext cx="2350135" cy="6856730"/>
          </a:xfrm>
          <a:custGeom>
            <a:avLst/>
            <a:gdLst/>
            <a:ahLst/>
            <a:cxnLst/>
            <a:rect l="l" t="t" r="r" b="b"/>
            <a:pathLst>
              <a:path w="2350135" h="6856730">
                <a:moveTo>
                  <a:pt x="0" y="6856475"/>
                </a:moveTo>
                <a:lnTo>
                  <a:pt x="2350008" y="6856475"/>
                </a:lnTo>
                <a:lnTo>
                  <a:pt x="2350008" y="0"/>
                </a:lnTo>
                <a:lnTo>
                  <a:pt x="0" y="0"/>
                </a:lnTo>
                <a:lnTo>
                  <a:pt x="0" y="6856475"/>
                </a:lnTo>
                <a:close/>
              </a:path>
            </a:pathLst>
          </a:custGeom>
          <a:solidFill>
            <a:srgbClr val="FFFFFF">
              <a:alpha val="5019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诗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019962" y="607009"/>
            <a:ext cx="1042669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8000" spc="5" dirty="0">
                <a:latin typeface="Arial Unicode MS" panose="020B0604020202020204" charset="-122"/>
                <a:cs typeface="Arial Unicode MS" panose="020B0604020202020204" charset="-122"/>
              </a:rPr>
              <a:t>酒</a:t>
            </a:r>
            <a:endParaRPr sz="8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680" y="1553971"/>
            <a:ext cx="7112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dirty="0">
                <a:latin typeface="Arial Unicode MS" panose="020B0604020202020204" charset="-122"/>
                <a:cs typeface="Arial Unicode MS" panose="020B0604020202020204" charset="-122"/>
              </a:rPr>
              <a:t>趁</a:t>
            </a:r>
            <a:endParaRPr sz="5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5832" y="1855978"/>
            <a:ext cx="787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latin typeface="Arial Unicode MS" panose="020B0604020202020204" charset="-122"/>
                <a:cs typeface="Arial Unicode MS" panose="020B0604020202020204" charset="-122"/>
              </a:rPr>
              <a:t>年</a:t>
            </a:r>
            <a:endParaRPr sz="6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6919" y="2454909"/>
            <a:ext cx="78740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dirty="0">
                <a:latin typeface="Arial Unicode MS" panose="020B0604020202020204" charset="-122"/>
                <a:cs typeface="Arial Unicode MS" panose="020B0604020202020204" charset="-122"/>
              </a:rPr>
              <a:t>华</a:t>
            </a:r>
            <a:endParaRPr sz="6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09361" y="1210414"/>
            <a:ext cx="6413500" cy="758190"/>
          </a:xfrm>
          <a:prstGeom prst="rect">
            <a:avLst/>
          </a:prstGeom>
        </p:spPr>
        <p:txBody>
          <a:bodyPr vert="horz" wrap="square" lIns="0" tIns="1352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精酿啤酒在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青年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消费升级过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程中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逐渐出现在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大众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的视野</a:t>
            </a:r>
            <a:r>
              <a:rPr sz="1600" spc="45" dirty="0">
                <a:latin typeface="Arial Unicode MS" panose="020B0604020202020204" charset="-122"/>
                <a:cs typeface="Arial Unicode MS" panose="020B0604020202020204" charset="-122"/>
              </a:rPr>
              <a:t>中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是</a:t>
            </a:r>
            <a:r>
              <a:rPr sz="1600" b="1" spc="25" dirty="0">
                <a:latin typeface="Microsoft JhengHei UI" panose="020B0604030504040204" charset="-120"/>
                <a:cs typeface="Microsoft JhengHei UI" panose="020B0604030504040204" charset="-120"/>
              </a:rPr>
              <a:t>工</a:t>
            </a:r>
            <a:r>
              <a:rPr sz="1600" b="1" spc="15" dirty="0">
                <a:latin typeface="Microsoft JhengHei UI" panose="020B0604030504040204" charset="-120"/>
                <a:cs typeface="Microsoft JhengHei UI" panose="020B0604030504040204" charset="-120"/>
              </a:rPr>
              <a:t>匠精</a:t>
            </a:r>
            <a:r>
              <a:rPr sz="1600" b="1" spc="-5" dirty="0">
                <a:latin typeface="Microsoft JhengHei UI" panose="020B0604030504040204" charset="-120"/>
                <a:cs typeface="Microsoft JhengHei UI" panose="020B0604030504040204" charset="-120"/>
              </a:rPr>
              <a:t>神</a:t>
            </a:r>
            <a:endParaRPr sz="16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b="1" spc="-5" dirty="0">
                <a:latin typeface="Microsoft JhengHei UI" panose="020B0604030504040204" charset="-120"/>
                <a:cs typeface="Microsoft JhengHei UI" panose="020B0604030504040204" charset="-120"/>
              </a:rPr>
              <a:t>与创新精神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的结合体。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09361" y="2309120"/>
            <a:ext cx="6416040" cy="1122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50000"/>
              </a:lnSpc>
              <a:spcBef>
                <a:spcPts val="95"/>
              </a:spcBef>
            </a:pP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与传统工业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啤酒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相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比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600" spc="20" dirty="0">
                <a:latin typeface="Arial Unicode MS" panose="020B0604020202020204" charset="-122"/>
                <a:cs typeface="Arial Unicode MS" panose="020B0604020202020204" charset="-122"/>
              </a:rPr>
              <a:t>精酿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啤酒</a:t>
            </a:r>
            <a:r>
              <a:rPr sz="1600" spc="20" dirty="0">
                <a:latin typeface="Arial Unicode MS" panose="020B0604020202020204" charset="-122"/>
                <a:cs typeface="Arial Unicode MS" panose="020B0604020202020204" charset="-122"/>
              </a:rPr>
              <a:t>一般由小酒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坊用</a:t>
            </a:r>
            <a:r>
              <a:rPr sz="1600" spc="20" dirty="0">
                <a:latin typeface="Arial Unicode MS" panose="020B0604020202020204" charset="-122"/>
                <a:cs typeface="Arial Unicode MS" panose="020B0604020202020204" charset="-122"/>
              </a:rPr>
              <a:t>传统的酿酒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方式</a:t>
            </a:r>
            <a:r>
              <a:rPr sz="1600" spc="20" dirty="0">
                <a:latin typeface="Arial Unicode MS" panose="020B0604020202020204" charset="-122"/>
                <a:cs typeface="Arial Unicode MS" panose="020B0604020202020204" charset="-122"/>
              </a:rPr>
              <a:t>独立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出 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品。大麦、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小麦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、米甚至栗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子等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作物与无限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智慧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碰</a:t>
            </a:r>
            <a:r>
              <a:rPr sz="1600" spc="35" dirty="0">
                <a:latin typeface="Arial Unicode MS" panose="020B0604020202020204" charset="-122"/>
                <a:cs typeface="Arial Unicode MS" panose="020B0604020202020204" charset="-122"/>
              </a:rPr>
              <a:t>撞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，最终</a:t>
            </a:r>
            <a:r>
              <a:rPr sz="1600" spc="25" dirty="0">
                <a:latin typeface="Arial Unicode MS" panose="020B0604020202020204" charset="-122"/>
                <a:cs typeface="Arial Unicode MS" panose="020B0604020202020204" charset="-122"/>
              </a:rPr>
              <a:t>凝聚</a:t>
            </a:r>
            <a:r>
              <a:rPr sz="1600" spc="15" dirty="0">
                <a:latin typeface="Arial Unicode MS" panose="020B0604020202020204" charset="-122"/>
                <a:cs typeface="Arial Unicode MS" panose="020B0604020202020204" charset="-122"/>
              </a:rPr>
              <a:t>在这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杯 翻滚的气泡里。冒着泡的冰爽啤酒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下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肚，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所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有的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烦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恼都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能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烟消</a:t>
            </a:r>
            <a:r>
              <a:rPr sz="1600" spc="5" dirty="0">
                <a:latin typeface="Arial Unicode MS" panose="020B0604020202020204" charset="-122"/>
                <a:cs typeface="Arial Unicode MS" panose="020B0604020202020204" charset="-122"/>
              </a:rPr>
              <a:t>云</a:t>
            </a:r>
            <a:r>
              <a:rPr sz="1600" dirty="0">
                <a:latin typeface="Arial Unicode MS" panose="020B0604020202020204" charset="-122"/>
                <a:cs typeface="Arial Unicode MS" panose="020B0604020202020204" charset="-122"/>
              </a:rPr>
              <a:t>散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9361" y="3772540"/>
            <a:ext cx="6614795" cy="756920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5"/>
              </a:spcBef>
            </a:pP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把一场</a:t>
            </a:r>
            <a:r>
              <a:rPr sz="1600" spc="40" dirty="0">
                <a:latin typeface="Arial Unicode MS" panose="020B0604020202020204" charset="-122"/>
                <a:cs typeface="Arial Unicode MS" panose="020B0604020202020204" charset="-122"/>
              </a:rPr>
              <a:t>精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酿啤</a:t>
            </a:r>
            <a:r>
              <a:rPr sz="1600" spc="40" dirty="0">
                <a:latin typeface="Arial Unicode MS" panose="020B0604020202020204" charset="-122"/>
                <a:cs typeface="Arial Unicode MS" panose="020B0604020202020204" charset="-122"/>
              </a:rPr>
              <a:t>酒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节包装成</a:t>
            </a:r>
            <a:r>
              <a:rPr sz="1600" spc="40" dirty="0">
                <a:latin typeface="Arial Unicode MS" panose="020B0604020202020204" charset="-122"/>
                <a:cs typeface="Arial Unicode MS" panose="020B0604020202020204" charset="-122"/>
              </a:rPr>
              <a:t>年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轻</a:t>
            </a:r>
            <a:r>
              <a:rPr sz="1600" spc="40" dirty="0">
                <a:latin typeface="Arial Unicode MS" panose="020B0604020202020204" charset="-122"/>
                <a:cs typeface="Arial Unicode MS" panose="020B0604020202020204" charset="-122"/>
              </a:rPr>
              <a:t>人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喜欢</a:t>
            </a:r>
            <a:r>
              <a:rPr sz="1600" spc="50" dirty="0">
                <a:latin typeface="Arial Unicode MS" panose="020B0604020202020204" charset="-122"/>
                <a:cs typeface="Arial Unicode MS" panose="020B0604020202020204" charset="-122"/>
              </a:rPr>
              <a:t>的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600" spc="40" dirty="0">
                <a:latin typeface="Arial Unicode MS" panose="020B0604020202020204" charset="-122"/>
                <a:cs typeface="Arial Unicode MS" panose="020B0604020202020204" charset="-122"/>
              </a:rPr>
              <a:t>代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表</a:t>
            </a:r>
            <a:r>
              <a:rPr sz="1600" b="1" spc="40" dirty="0">
                <a:latin typeface="Microsoft JhengHei UI" panose="020B0604030504040204" charset="-120"/>
                <a:cs typeface="Microsoft JhengHei UI" panose="020B0604030504040204" charset="-120"/>
              </a:rPr>
              <a:t>独</a:t>
            </a:r>
            <a:r>
              <a:rPr sz="1600" b="1" spc="30" dirty="0">
                <a:latin typeface="Microsoft JhengHei UI" panose="020B0604030504040204" charset="-120"/>
                <a:cs typeface="Microsoft JhengHei UI" panose="020B0604030504040204" charset="-120"/>
              </a:rPr>
              <a:t>立与创</a:t>
            </a:r>
            <a:r>
              <a:rPr sz="1600" b="1" spc="35" dirty="0">
                <a:latin typeface="Microsoft JhengHei UI" panose="020B0604030504040204" charset="-120"/>
                <a:cs typeface="Microsoft JhengHei UI" panose="020B0604030504040204" charset="-120"/>
              </a:rPr>
              <a:t>新</a:t>
            </a:r>
            <a:r>
              <a:rPr sz="1600" spc="40" dirty="0">
                <a:latin typeface="Arial Unicode MS" panose="020B0604020202020204" charset="-122"/>
                <a:cs typeface="Arial Unicode MS" panose="020B0604020202020204" charset="-122"/>
              </a:rPr>
              <a:t>的</a:t>
            </a:r>
            <a:r>
              <a:rPr sz="1600" spc="75" dirty="0">
                <a:latin typeface="Arial Unicode MS" panose="020B0604020202020204" charset="-122"/>
                <a:cs typeface="Arial Unicode MS" panose="020B0604020202020204" charset="-122"/>
              </a:rPr>
              <a:t>”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感</a:t>
            </a:r>
            <a:r>
              <a:rPr sz="1600" spc="40" dirty="0">
                <a:latin typeface="Arial Unicode MS" panose="020B0604020202020204" charset="-122"/>
                <a:cs typeface="Arial Unicode MS" panose="020B0604020202020204" charset="-122"/>
              </a:rPr>
              <a:t>官</a:t>
            </a:r>
            <a:r>
              <a:rPr sz="1600" spc="30" dirty="0">
                <a:latin typeface="Arial Unicode MS" panose="020B0604020202020204" charset="-122"/>
                <a:cs typeface="Arial Unicode MS" panose="020B0604020202020204" charset="-122"/>
              </a:rPr>
              <a:t>乐园</a:t>
            </a:r>
            <a:r>
              <a:rPr sz="1600" spc="35" dirty="0">
                <a:latin typeface="Arial Unicode MS" panose="020B0604020202020204" charset="-122"/>
                <a:cs typeface="Arial Unicode MS" panose="020B0604020202020204" charset="-122"/>
              </a:rPr>
              <a:t>“，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能轻松满足大众对消费调性和口舌</a:t>
            </a:r>
            <a:r>
              <a:rPr sz="1600" dirty="0">
                <a:latin typeface="Arial Unicode MS" panose="020B0604020202020204" charset="-122"/>
                <a:cs typeface="Arial Unicode MS" panose="020B0604020202020204" charset="-122"/>
              </a:rPr>
              <a:t>快</a:t>
            </a: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感的</a:t>
            </a:r>
            <a:r>
              <a:rPr sz="1600" dirty="0">
                <a:latin typeface="Arial Unicode MS" panose="020B0604020202020204" charset="-122"/>
                <a:cs typeface="Arial Unicode MS" panose="020B0604020202020204" charset="-122"/>
              </a:rPr>
              <a:t>需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求</a:t>
            </a: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1600" dirty="0">
                <a:latin typeface="Arial Unicode MS" panose="020B0604020202020204" charset="-122"/>
                <a:cs typeface="Arial Unicode MS" panose="020B0604020202020204" charset="-122"/>
              </a:rPr>
              <a:t>挑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逗</a:t>
            </a: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你</a:t>
            </a:r>
            <a:r>
              <a:rPr sz="1600" dirty="0">
                <a:latin typeface="Arial Unicode MS" panose="020B0604020202020204" charset="-122"/>
                <a:cs typeface="Arial Unicode MS" panose="020B0604020202020204" charset="-122"/>
              </a:rPr>
              <a:t>的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眼</a:t>
            </a:r>
            <a:r>
              <a:rPr sz="1600" spc="-10" dirty="0">
                <a:latin typeface="Arial Unicode MS" panose="020B0604020202020204" charset="-122"/>
                <a:cs typeface="Arial Unicode MS" panose="020B0604020202020204" charset="-122"/>
              </a:rPr>
              <a:t>耳</a:t>
            </a:r>
            <a:r>
              <a:rPr sz="1600" dirty="0">
                <a:latin typeface="Arial Unicode MS" panose="020B0604020202020204" charset="-122"/>
                <a:cs typeface="Arial Unicode MS" panose="020B0604020202020204" charset="-122"/>
              </a:rPr>
              <a:t>口</a:t>
            </a:r>
            <a:r>
              <a:rPr sz="1600" spc="-5" dirty="0">
                <a:latin typeface="Arial Unicode MS" panose="020B0604020202020204" charset="-122"/>
                <a:cs typeface="Arial Unicode MS" panose="020B0604020202020204" charset="-122"/>
              </a:rPr>
              <a:t>鼻手！</a:t>
            </a:r>
            <a:endParaRPr sz="16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38571" y="542544"/>
            <a:ext cx="1515110" cy="424180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53340" rIns="0" bIns="0" rtlCol="0">
            <a:spAutoFit/>
          </a:bodyPr>
          <a:lstStyle/>
          <a:p>
            <a:pPr marL="176530">
              <a:lnSpc>
                <a:spcPct val="100000"/>
              </a:lnSpc>
              <a:spcBef>
                <a:spcPts val="420"/>
              </a:spcBef>
            </a:pPr>
            <a:r>
              <a:rPr sz="2000" b="1" spc="-55" dirty="0">
                <a:latin typeface="Microsoft JhengHei UI" panose="020B0604030504040204" charset="-120"/>
                <a:cs typeface="Microsoft JhengHei UI" panose="020B0604030504040204" charset="-120"/>
              </a:rPr>
              <a:t>1.</a:t>
            </a:r>
            <a:r>
              <a:rPr sz="2000" b="1" dirty="0">
                <a:latin typeface="Microsoft JhengHei UI" panose="020B0604030504040204" charset="-120"/>
                <a:cs typeface="Microsoft JhengHei UI" panose="020B0604030504040204" charset="-120"/>
              </a:rPr>
              <a:t>活动背景</a:t>
            </a:r>
            <a:endParaRPr sz="2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0972800" y="542544"/>
            <a:ext cx="828040" cy="269875"/>
          </a:xfrm>
          <a:custGeom>
            <a:avLst/>
            <a:gdLst/>
            <a:ahLst/>
            <a:cxnLst/>
            <a:rect l="l" t="t" r="r" b="b"/>
            <a:pathLst>
              <a:path w="828040" h="269875">
                <a:moveTo>
                  <a:pt x="0" y="269748"/>
                </a:moveTo>
                <a:lnTo>
                  <a:pt x="827531" y="269748"/>
                </a:lnTo>
                <a:lnTo>
                  <a:pt x="827531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876544" y="5350255"/>
            <a:ext cx="772540" cy="4775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84618" y="5282184"/>
            <a:ext cx="475360" cy="609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863583" y="5271515"/>
            <a:ext cx="556196" cy="5562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94230" y="5292999"/>
            <a:ext cx="361913" cy="5497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864354" y="5425825"/>
            <a:ext cx="587407" cy="38018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0038715" y="5915964"/>
            <a:ext cx="939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Arial Unicode MS" panose="020B0604020202020204" charset="-122"/>
                <a:cs typeface="Arial Unicode MS" panose="020B0604020202020204" charset="-122"/>
              </a:rPr>
              <a:t>挑逗夏日感官</a:t>
            </a:r>
            <a:endParaRPr sz="12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70559" y="495300"/>
            <a:ext cx="1472565" cy="424180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52069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10"/>
              </a:spcBef>
            </a:pPr>
            <a:r>
              <a:rPr sz="2000" b="1" spc="-55" dirty="0">
                <a:latin typeface="Microsoft JhengHei UI" panose="020B0604030504040204" charset="-120"/>
                <a:cs typeface="Microsoft JhengHei UI" panose="020B0604030504040204" charset="-120"/>
              </a:rPr>
              <a:t>2.</a:t>
            </a:r>
            <a:r>
              <a:rPr sz="2000" b="1" dirty="0">
                <a:latin typeface="Microsoft JhengHei UI" panose="020B0604030504040204" charset="-120"/>
                <a:cs typeface="Microsoft JhengHei UI" panose="020B0604030504040204" charset="-120"/>
              </a:rPr>
              <a:t>活动形式</a:t>
            </a:r>
            <a:endParaRPr sz="2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43146" y="1272873"/>
            <a:ext cx="7073900" cy="4627880"/>
          </a:xfrm>
          <a:prstGeom prst="rect">
            <a:avLst/>
          </a:prstGeom>
        </p:spPr>
        <p:txBody>
          <a:bodyPr vert="horz" wrap="square" lIns="0" tIns="16446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295"/>
              </a:spcBef>
            </a:pP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活动名称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：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《嗨啤感官</a:t>
            </a:r>
            <a:r>
              <a:rPr sz="2000" spc="-15" dirty="0">
                <a:latin typeface="Arial Unicode MS" panose="020B0604020202020204" charset="-122"/>
                <a:cs typeface="Arial Unicode MS" panose="020B0604020202020204" charset="-122"/>
              </a:rPr>
              <a:t>乐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园》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spc="5" dirty="0">
                <a:latin typeface="Arial Unicode MS" panose="020B0604020202020204" charset="-122"/>
                <a:cs typeface="Arial Unicode MS" panose="020B0604020202020204" charset="-122"/>
              </a:rPr>
              <a:t>活动时间</a:t>
            </a:r>
            <a:r>
              <a:rPr sz="2000" spc="-55" dirty="0">
                <a:latin typeface="Arial Unicode MS" panose="020B0604020202020204" charset="-122"/>
                <a:cs typeface="Arial Unicode MS" panose="020B0604020202020204" charset="-122"/>
              </a:rPr>
              <a:t>：</a:t>
            </a:r>
            <a:r>
              <a:rPr sz="2000" spc="-65" dirty="0">
                <a:latin typeface="Arial Unicode MS" panose="020B0604020202020204" charset="-122"/>
                <a:cs typeface="Arial Unicode MS" panose="020B0604020202020204" charset="-122"/>
              </a:rPr>
              <a:t>8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月</a:t>
            </a:r>
            <a:r>
              <a:rPr sz="2000" spc="15" dirty="0">
                <a:latin typeface="Arial Unicode MS" panose="020B0604020202020204" charset="-122"/>
                <a:cs typeface="Arial Unicode MS" panose="020B0604020202020204" charset="-122"/>
              </a:rPr>
              <a:t>17-19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日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，每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天</a:t>
            </a:r>
            <a:r>
              <a:rPr sz="2000" spc="-40" dirty="0">
                <a:latin typeface="Arial Unicode MS" panose="020B0604020202020204" charset="-122"/>
                <a:cs typeface="Arial Unicode MS" panose="020B0604020202020204" charset="-122"/>
              </a:rPr>
              <a:t>16:30-21:30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参与方式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：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购票进场，</a:t>
            </a:r>
            <a:r>
              <a:rPr sz="2000" b="1" spc="-15" dirty="0">
                <a:latin typeface="Microsoft JhengHei UI" panose="020B0604030504040204" charset="-120"/>
                <a:cs typeface="Microsoft JhengHei UI" panose="020B0604030504040204" charset="-120"/>
              </a:rPr>
              <a:t>商</a:t>
            </a:r>
            <a:r>
              <a:rPr sz="2000" b="1" dirty="0">
                <a:latin typeface="Microsoft JhengHei UI" panose="020B0604030504040204" charset="-120"/>
                <a:cs typeface="Microsoft JhengHei UI" panose="020B0604030504040204" charset="-120"/>
              </a:rPr>
              <a:t>家自</a:t>
            </a:r>
            <a:r>
              <a:rPr sz="2000" b="1" spc="-15" dirty="0">
                <a:latin typeface="Microsoft JhengHei UI" panose="020B0604030504040204" charset="-120"/>
                <a:cs typeface="Microsoft JhengHei UI" panose="020B0604030504040204" charset="-120"/>
              </a:rPr>
              <a:t>主</a:t>
            </a:r>
            <a:r>
              <a:rPr sz="2000" b="1" dirty="0">
                <a:latin typeface="Microsoft JhengHei UI" panose="020B0604030504040204" charset="-120"/>
                <a:cs typeface="Microsoft JhengHei UI" panose="020B0604030504040204" charset="-120"/>
              </a:rPr>
              <a:t>销售</a:t>
            </a:r>
            <a:endParaRPr sz="2000">
              <a:latin typeface="Microsoft JhengHei UI" panose="020B0604030504040204" charset="-120"/>
              <a:cs typeface="Microsoft JhengHei UI" panose="020B0604030504040204" charset="-120"/>
            </a:endParaRPr>
          </a:p>
          <a:p>
            <a:pPr marL="12700" algn="just">
              <a:lnSpc>
                <a:spcPct val="100000"/>
              </a:lnSpc>
              <a:spcBef>
                <a:spcPts val="1200"/>
              </a:spcBef>
            </a:pPr>
            <a:r>
              <a:rPr sz="2000" spc="35" dirty="0">
                <a:latin typeface="Arial Unicode MS" panose="020B0604020202020204" charset="-122"/>
                <a:cs typeface="Arial Unicode MS" panose="020B0604020202020204" charset="-122"/>
              </a:rPr>
              <a:t>票型说明</a:t>
            </a:r>
            <a:r>
              <a:rPr sz="2000" spc="25" dirty="0">
                <a:latin typeface="Arial Unicode MS" panose="020B0604020202020204" charset="-122"/>
                <a:cs typeface="Arial Unicode MS" panose="020B0604020202020204" charset="-122"/>
              </a:rPr>
              <a:t>：</a:t>
            </a:r>
            <a:r>
              <a:rPr sz="2000" b="1" spc="20" dirty="0">
                <a:latin typeface="Microsoft JhengHei UI" panose="020B0604030504040204" charset="-120"/>
                <a:cs typeface="Microsoft JhengHei UI" panose="020B0604030504040204" charset="-120"/>
              </a:rPr>
              <a:t>门</a:t>
            </a:r>
            <a:r>
              <a:rPr sz="2000" b="1" spc="30" dirty="0">
                <a:latin typeface="Microsoft JhengHei UI" panose="020B0604030504040204" charset="-120"/>
                <a:cs typeface="Microsoft JhengHei UI" panose="020B0604030504040204" charset="-120"/>
              </a:rPr>
              <a:t>票预售价格</a:t>
            </a:r>
            <a:r>
              <a:rPr sz="2000" b="1" spc="35" dirty="0">
                <a:latin typeface="Microsoft JhengHei UI" panose="020B0604030504040204" charset="-120"/>
                <a:cs typeface="Microsoft JhengHei UI" panose="020B0604030504040204" charset="-120"/>
              </a:rPr>
              <a:t>为</a:t>
            </a:r>
            <a:r>
              <a:rPr sz="2000" b="1" spc="-65" dirty="0">
                <a:latin typeface="Microsoft JhengHei UI" panose="020B0604030504040204" charset="-120"/>
                <a:cs typeface="Microsoft JhengHei UI" panose="020B0604030504040204" charset="-120"/>
              </a:rPr>
              <a:t>68</a:t>
            </a:r>
            <a:r>
              <a:rPr sz="2000" b="1" spc="35" dirty="0">
                <a:latin typeface="Microsoft JhengHei UI" panose="020B0604030504040204" charset="-120"/>
                <a:cs typeface="Microsoft JhengHei UI" panose="020B0604030504040204" charset="-120"/>
              </a:rPr>
              <a:t>元，</a:t>
            </a:r>
            <a:r>
              <a:rPr sz="2000" b="1" spc="30" dirty="0">
                <a:latin typeface="Microsoft JhengHei UI" panose="020B0604030504040204" charset="-120"/>
                <a:cs typeface="Microsoft JhengHei UI" panose="020B0604030504040204" charset="-120"/>
              </a:rPr>
              <a:t>现</a:t>
            </a:r>
            <a:r>
              <a:rPr sz="2000" b="1" spc="20" dirty="0">
                <a:latin typeface="Microsoft JhengHei UI" panose="020B0604030504040204" charset="-120"/>
                <a:cs typeface="Microsoft JhengHei UI" panose="020B0604030504040204" charset="-120"/>
              </a:rPr>
              <a:t>场</a:t>
            </a:r>
            <a:r>
              <a:rPr sz="2000" b="1" spc="30" dirty="0">
                <a:latin typeface="Microsoft JhengHei UI" panose="020B0604030504040204" charset="-120"/>
                <a:cs typeface="Microsoft JhengHei UI" panose="020B0604030504040204" charset="-120"/>
              </a:rPr>
              <a:t>购</a:t>
            </a:r>
            <a:r>
              <a:rPr sz="2000" b="1" spc="40" dirty="0">
                <a:latin typeface="Microsoft JhengHei UI" panose="020B0604030504040204" charset="-120"/>
                <a:cs typeface="Microsoft JhengHei UI" panose="020B0604030504040204" charset="-120"/>
              </a:rPr>
              <a:t>票</a:t>
            </a:r>
            <a:r>
              <a:rPr sz="2000" b="1" spc="-65" dirty="0">
                <a:latin typeface="Microsoft JhengHei UI" panose="020B0604030504040204" charset="-120"/>
                <a:cs typeface="Microsoft JhengHei UI" panose="020B0604030504040204" charset="-120"/>
              </a:rPr>
              <a:t>80</a:t>
            </a:r>
            <a:r>
              <a:rPr sz="2000" b="1" spc="35" dirty="0">
                <a:latin typeface="Microsoft JhengHei UI" panose="020B0604030504040204" charset="-120"/>
                <a:cs typeface="Microsoft JhengHei UI" panose="020B0604030504040204" charset="-120"/>
              </a:rPr>
              <a:t>元</a:t>
            </a:r>
            <a:r>
              <a:rPr sz="2000" spc="20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2000" spc="35" dirty="0">
                <a:latin typeface="Arial Unicode MS" panose="020B0604020202020204" charset="-122"/>
                <a:cs typeface="Arial Unicode MS" panose="020B0604020202020204" charset="-122"/>
              </a:rPr>
              <a:t>限量推出约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 marR="8255" algn="just">
              <a:lnSpc>
                <a:spcPct val="150000"/>
              </a:lnSpc>
            </a:pPr>
            <a:r>
              <a:rPr sz="2000" b="1" spc="-60" dirty="0">
                <a:latin typeface="Microsoft JhengHei UI" panose="020B0604030504040204" charset="-120"/>
                <a:cs typeface="Microsoft JhengHei UI" panose="020B0604030504040204" charset="-120"/>
              </a:rPr>
              <a:t>1000</a:t>
            </a:r>
            <a:r>
              <a:rPr sz="2000" b="1" spc="70" dirty="0">
                <a:latin typeface="Microsoft JhengHei UI" panose="020B0604030504040204" charset="-120"/>
                <a:cs typeface="Microsoft JhengHei UI" panose="020B0604030504040204" charset="-120"/>
              </a:rPr>
              <a:t>张</a:t>
            </a:r>
            <a:r>
              <a:rPr sz="2000" spc="70" dirty="0">
                <a:latin typeface="Arial Unicode MS" panose="020B0604020202020204" charset="-122"/>
                <a:cs typeface="Arial Unicode MS" panose="020B0604020202020204" charset="-122"/>
              </a:rPr>
              <a:t>超值套票。其</a:t>
            </a:r>
            <a:r>
              <a:rPr sz="2000" spc="85" dirty="0">
                <a:latin typeface="Arial Unicode MS" panose="020B0604020202020204" charset="-122"/>
                <a:cs typeface="Arial Unicode MS" panose="020B0604020202020204" charset="-122"/>
              </a:rPr>
              <a:t>中</a:t>
            </a:r>
            <a:r>
              <a:rPr sz="2000" spc="70" dirty="0">
                <a:latin typeface="Arial Unicode MS" panose="020B0604020202020204" charset="-122"/>
                <a:cs typeface="Arial Unicode MS" panose="020B0604020202020204" charset="-122"/>
              </a:rPr>
              <a:t>每张门票</a:t>
            </a:r>
            <a:r>
              <a:rPr sz="2000" spc="85" dirty="0">
                <a:latin typeface="Arial Unicode MS" panose="020B0604020202020204" charset="-122"/>
                <a:cs typeface="Arial Unicode MS" panose="020B0604020202020204" charset="-122"/>
              </a:rPr>
              <a:t>包含</a:t>
            </a:r>
            <a:r>
              <a:rPr sz="2000" spc="10" dirty="0">
                <a:latin typeface="Arial Unicode MS" panose="020B0604020202020204" charset="-122"/>
                <a:cs typeface="Arial Unicode MS" panose="020B0604020202020204" charset="-122"/>
              </a:rPr>
              <a:t>1</a:t>
            </a:r>
            <a:r>
              <a:rPr sz="2000" spc="70" dirty="0">
                <a:latin typeface="Arial Unicode MS" panose="020B0604020202020204" charset="-122"/>
                <a:cs typeface="Arial Unicode MS" panose="020B0604020202020204" charset="-122"/>
              </a:rPr>
              <a:t>份参与</a:t>
            </a:r>
            <a:r>
              <a:rPr sz="2000" spc="85" dirty="0">
                <a:latin typeface="Arial Unicode MS" panose="020B0604020202020204" charset="-122"/>
                <a:cs typeface="Arial Unicode MS" panose="020B0604020202020204" charset="-122"/>
              </a:rPr>
              <a:t>商</a:t>
            </a:r>
            <a:r>
              <a:rPr sz="2000" spc="80" dirty="0">
                <a:latin typeface="Arial Unicode MS" panose="020B0604020202020204" charset="-122"/>
                <a:cs typeface="Arial Unicode MS" panose="020B0604020202020204" charset="-122"/>
              </a:rPr>
              <a:t>家</a:t>
            </a:r>
            <a:r>
              <a:rPr sz="2000" b="1" spc="70" dirty="0">
                <a:latin typeface="Microsoft JhengHei UI" panose="020B0604030504040204" charset="-120"/>
                <a:cs typeface="Microsoft JhengHei UI" panose="020B0604030504040204" charset="-120"/>
              </a:rPr>
              <a:t>正常售</a:t>
            </a:r>
            <a:r>
              <a:rPr sz="2000" b="1" spc="85" dirty="0">
                <a:latin typeface="Microsoft JhengHei UI" panose="020B0604030504040204" charset="-120"/>
                <a:cs typeface="Microsoft JhengHei UI" panose="020B0604030504040204" charset="-120"/>
              </a:rPr>
              <a:t>卖</a:t>
            </a:r>
            <a:r>
              <a:rPr sz="2000" b="1" spc="5" dirty="0">
                <a:latin typeface="Microsoft JhengHei UI" panose="020B0604030504040204" charset="-120"/>
                <a:cs typeface="Microsoft JhengHei UI" panose="020B0604030504040204" charset="-120"/>
              </a:rPr>
              <a:t>装 </a:t>
            </a:r>
            <a:r>
              <a:rPr sz="2000" spc="60" dirty="0">
                <a:latin typeface="Arial Unicode MS" panose="020B0604020202020204" charset="-122"/>
                <a:cs typeface="Arial Unicode MS" panose="020B0604020202020204" charset="-122"/>
              </a:rPr>
              <a:t>的</a:t>
            </a:r>
            <a:r>
              <a:rPr sz="2000" spc="45" dirty="0">
                <a:latin typeface="Arial Unicode MS" panose="020B0604020202020204" charset="-122"/>
                <a:cs typeface="Arial Unicode MS" panose="020B0604020202020204" charset="-122"/>
              </a:rPr>
              <a:t>主打</a:t>
            </a:r>
            <a:r>
              <a:rPr sz="2000" spc="60" dirty="0">
                <a:latin typeface="Arial Unicode MS" panose="020B0604020202020204" charset="-122"/>
                <a:cs typeface="Arial Unicode MS" panose="020B0604020202020204" charset="-122"/>
              </a:rPr>
              <a:t>美</a:t>
            </a:r>
            <a:r>
              <a:rPr sz="2000" spc="50" dirty="0">
                <a:latin typeface="Arial Unicode MS" panose="020B0604020202020204" charset="-122"/>
                <a:cs typeface="Arial Unicode MS" panose="020B0604020202020204" charset="-122"/>
              </a:rPr>
              <a:t>食</a:t>
            </a:r>
            <a:r>
              <a:rPr sz="2000" spc="60" dirty="0">
                <a:latin typeface="Arial Unicode MS" panose="020B0604020202020204" charset="-122"/>
                <a:cs typeface="Arial Unicode MS" panose="020B0604020202020204" charset="-122"/>
              </a:rPr>
              <a:t>，</a:t>
            </a:r>
            <a:r>
              <a:rPr sz="2000" spc="45" dirty="0">
                <a:latin typeface="Arial Unicode MS" panose="020B0604020202020204" charset="-122"/>
                <a:cs typeface="Arial Unicode MS" panose="020B0604020202020204" charset="-122"/>
              </a:rPr>
              <a:t>周边</a:t>
            </a:r>
            <a:r>
              <a:rPr sz="2000" spc="55" dirty="0">
                <a:latin typeface="Arial Unicode MS" panose="020B0604020202020204" charset="-122"/>
                <a:cs typeface="Arial Unicode MS" panose="020B0604020202020204" charset="-122"/>
              </a:rPr>
              <a:t>礼</a:t>
            </a:r>
            <a:r>
              <a:rPr sz="2000" spc="45" dirty="0">
                <a:latin typeface="Arial Unicode MS" panose="020B0604020202020204" charset="-122"/>
                <a:cs typeface="Arial Unicode MS" panose="020B0604020202020204" charset="-122"/>
              </a:rPr>
              <a:t>品</a:t>
            </a:r>
            <a:r>
              <a:rPr sz="2000" spc="55" dirty="0">
                <a:latin typeface="Arial Unicode MS" panose="020B0604020202020204" charset="-122"/>
                <a:cs typeface="Arial Unicode MS" panose="020B0604020202020204" charset="-122"/>
              </a:rPr>
              <a:t>一份</a:t>
            </a:r>
            <a:r>
              <a:rPr sz="2000" spc="45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r>
              <a:rPr sz="2000" spc="55" dirty="0">
                <a:latin typeface="Arial Unicode MS" panose="020B0604020202020204" charset="-122"/>
                <a:cs typeface="Arial Unicode MS" panose="020B0604020202020204" charset="-122"/>
              </a:rPr>
              <a:t>活</a:t>
            </a:r>
            <a:r>
              <a:rPr sz="2000" spc="45" dirty="0">
                <a:latin typeface="Arial Unicode MS" panose="020B0604020202020204" charset="-122"/>
                <a:cs typeface="Arial Unicode MS" panose="020B0604020202020204" charset="-122"/>
              </a:rPr>
              <a:t>动</a:t>
            </a:r>
            <a:r>
              <a:rPr sz="2000" spc="55" dirty="0">
                <a:latin typeface="Arial Unicode MS" panose="020B0604020202020204" charset="-122"/>
                <a:cs typeface="Arial Unicode MS" panose="020B0604020202020204" charset="-122"/>
              </a:rPr>
              <a:t>前</a:t>
            </a:r>
            <a:r>
              <a:rPr sz="2000" spc="45" dirty="0">
                <a:latin typeface="Arial Unicode MS" panose="020B0604020202020204" charset="-122"/>
                <a:cs typeface="Arial Unicode MS" panose="020B0604020202020204" charset="-122"/>
              </a:rPr>
              <a:t>一周在各</a:t>
            </a:r>
            <a:r>
              <a:rPr sz="2000" spc="55" dirty="0">
                <a:latin typeface="Arial Unicode MS" panose="020B0604020202020204" charset="-122"/>
                <a:cs typeface="Arial Unicode MS" panose="020B0604020202020204" charset="-122"/>
              </a:rPr>
              <a:t>个</a:t>
            </a:r>
            <a:r>
              <a:rPr sz="2000" spc="45" dirty="0">
                <a:latin typeface="Arial Unicode MS" panose="020B0604020202020204" charset="-122"/>
                <a:cs typeface="Arial Unicode MS" panose="020B0604020202020204" charset="-122"/>
              </a:rPr>
              <a:t>微信大号</a:t>
            </a:r>
            <a:r>
              <a:rPr sz="2000" spc="55" dirty="0">
                <a:latin typeface="Arial Unicode MS" panose="020B0604020202020204" charset="-122"/>
                <a:cs typeface="Arial Unicode MS" panose="020B0604020202020204" charset="-122"/>
              </a:rPr>
              <a:t>和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票 务平台进行预</a:t>
            </a:r>
            <a:r>
              <a:rPr sz="2000" spc="-15" dirty="0">
                <a:latin typeface="Arial Unicode MS" panose="020B0604020202020204" charset="-122"/>
                <a:cs typeface="Arial Unicode MS" panose="020B0604020202020204" charset="-122"/>
              </a:rPr>
              <a:t>售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。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000" spc="5" dirty="0">
                <a:latin typeface="Arial Unicode MS" panose="020B0604020202020204" charset="-122"/>
                <a:cs typeface="Arial Unicode MS" panose="020B0604020202020204" charset="-122"/>
              </a:rPr>
              <a:t>目标人群：城市新中</a:t>
            </a:r>
            <a:r>
              <a:rPr sz="2000" spc="-15" dirty="0">
                <a:latin typeface="Arial Unicode MS" panose="020B0604020202020204" charset="-122"/>
                <a:cs typeface="Arial Unicode MS" panose="020B0604020202020204" charset="-122"/>
              </a:rPr>
              <a:t>产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2000" spc="5" dirty="0">
                <a:latin typeface="Arial Unicode MS" panose="020B0604020202020204" charset="-122"/>
                <a:cs typeface="Arial Unicode MS" panose="020B0604020202020204" charset="-122"/>
              </a:rPr>
              <a:t>潮玩</a:t>
            </a:r>
            <a:r>
              <a:rPr sz="2000" spc="-20" dirty="0">
                <a:latin typeface="Arial Unicode MS" panose="020B0604020202020204" charset="-122"/>
                <a:cs typeface="Arial Unicode MS" panose="020B0604020202020204" charset="-122"/>
              </a:rPr>
              <a:t>青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年、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周</a:t>
            </a:r>
            <a:r>
              <a:rPr sz="2000" spc="5" dirty="0">
                <a:latin typeface="Arial Unicode MS" panose="020B0604020202020204" charset="-122"/>
                <a:cs typeface="Arial Unicode MS" panose="020B0604020202020204" charset="-122"/>
              </a:rPr>
              <a:t>边上</a:t>
            </a:r>
            <a:r>
              <a:rPr sz="2000" spc="-20" dirty="0">
                <a:latin typeface="Arial Unicode MS" panose="020B0604020202020204" charset="-122"/>
                <a:cs typeface="Arial Unicode MS" panose="020B0604020202020204" charset="-122"/>
              </a:rPr>
              <a:t>班</a:t>
            </a:r>
            <a:r>
              <a:rPr sz="2000" spc="5" dirty="0">
                <a:latin typeface="Arial Unicode MS" panose="020B0604020202020204" charset="-122"/>
                <a:cs typeface="Arial Unicode MS" panose="020B0604020202020204" charset="-122"/>
              </a:rPr>
              <a:t>族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2000" spc="-10" dirty="0">
                <a:latin typeface="Arial Unicode MS" panose="020B0604020202020204" charset="-122"/>
                <a:cs typeface="Arial Unicode MS" panose="020B0604020202020204" charset="-122"/>
              </a:rPr>
              <a:t>啤</a:t>
            </a:r>
            <a:r>
              <a:rPr sz="2000" spc="5" dirty="0">
                <a:latin typeface="Arial Unicode MS" panose="020B0604020202020204" charset="-122"/>
                <a:cs typeface="Arial Unicode MS" panose="020B0604020202020204" charset="-122"/>
              </a:rPr>
              <a:t>酒爱</a:t>
            </a:r>
            <a:r>
              <a:rPr sz="2000" spc="-20" dirty="0">
                <a:latin typeface="Arial Unicode MS" panose="020B0604020202020204" charset="-122"/>
                <a:cs typeface="Arial Unicode MS" panose="020B0604020202020204" charset="-122"/>
              </a:rPr>
              <a:t>好</a:t>
            </a:r>
            <a:r>
              <a:rPr sz="2000" spc="5" dirty="0">
                <a:latin typeface="Arial Unicode MS" panose="020B0604020202020204" charset="-122"/>
                <a:cs typeface="Arial Unicode MS" panose="020B0604020202020204" charset="-122"/>
              </a:rPr>
              <a:t>者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 marR="2755265">
              <a:lnSpc>
                <a:spcPct val="150000"/>
              </a:lnSpc>
              <a:spcBef>
                <a:spcPts val="5"/>
              </a:spcBef>
            </a:pP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活动内容：创意展</a:t>
            </a:r>
            <a:r>
              <a:rPr sz="2000" spc="-20" dirty="0">
                <a:latin typeface="Arial Unicode MS" panose="020B0604020202020204" charset="-122"/>
                <a:cs typeface="Arial Unicode MS" panose="020B0604020202020204" charset="-122"/>
              </a:rPr>
              <a:t>览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2000" spc="-15" dirty="0">
                <a:latin typeface="Arial Unicode MS" panose="020B0604020202020204" charset="-122"/>
                <a:cs typeface="Arial Unicode MS" panose="020B0604020202020204" charset="-122"/>
              </a:rPr>
              <a:t>市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集、</a:t>
            </a:r>
            <a:r>
              <a:rPr sz="2000" spc="-75" dirty="0">
                <a:latin typeface="Arial Unicode MS" panose="020B0604020202020204" charset="-122"/>
                <a:cs typeface="Arial Unicode MS" panose="020B0604020202020204" charset="-122"/>
              </a:rPr>
              <a:t>Liveshow  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活动主办：星田文</a:t>
            </a:r>
            <a:r>
              <a:rPr sz="2000" spc="-20" dirty="0">
                <a:latin typeface="Arial Unicode MS" panose="020B0604020202020204" charset="-122"/>
                <a:cs typeface="Arial Unicode MS" panose="020B0604020202020204" charset="-122"/>
              </a:rPr>
              <a:t>化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、</a:t>
            </a:r>
            <a:r>
              <a:rPr sz="2000" spc="-15" dirty="0">
                <a:latin typeface="Arial Unicode MS" panose="020B0604020202020204" charset="-122"/>
                <a:cs typeface="Arial Unicode MS" panose="020B0604020202020204" charset="-122"/>
              </a:rPr>
              <a:t>海</a:t>
            </a:r>
            <a:r>
              <a:rPr sz="2000" dirty="0">
                <a:latin typeface="Arial Unicode MS" panose="020B0604020202020204" charset="-122"/>
                <a:cs typeface="Arial Unicode MS" panose="020B0604020202020204" charset="-122"/>
              </a:rPr>
              <a:t>上世界</a:t>
            </a:r>
            <a:endParaRPr sz="20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0559" y="1598675"/>
            <a:ext cx="3113531" cy="2075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70559" y="3745991"/>
            <a:ext cx="3113531" cy="1944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2190730" cy="6858000"/>
          </a:xfrm>
          <a:custGeom>
            <a:avLst/>
            <a:gdLst/>
            <a:ahLst/>
            <a:cxnLst/>
            <a:rect l="l" t="t" r="r" b="b"/>
            <a:pathLst>
              <a:path w="12190730" h="6858000">
                <a:moveTo>
                  <a:pt x="12190476" y="6857996"/>
                </a:moveTo>
                <a:lnTo>
                  <a:pt x="12190476" y="0"/>
                </a:lnTo>
                <a:lnTo>
                  <a:pt x="0" y="0"/>
                </a:lnTo>
                <a:lnTo>
                  <a:pt x="0" y="6857996"/>
                </a:lnTo>
                <a:lnTo>
                  <a:pt x="12190476" y="6857996"/>
                </a:lnTo>
                <a:close/>
              </a:path>
            </a:pathLst>
          </a:custGeom>
          <a:solidFill>
            <a:srgbClr val="FFFFFF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24855" y="2215895"/>
            <a:ext cx="1231392" cy="12313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762247" y="2042667"/>
            <a:ext cx="399478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0" spc="-532" baseline="-3000" dirty="0"/>
              <a:t>02</a:t>
            </a:r>
            <a:r>
              <a:rPr sz="18000" spc="-3337" baseline="-3000" dirty="0"/>
              <a:t> </a:t>
            </a:r>
            <a:r>
              <a:rPr sz="3600" dirty="0"/>
              <a:t>视 觉 设 计</a:t>
            </a:r>
            <a:endParaRPr sz="3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976104" y="3294888"/>
            <a:ext cx="1778000" cy="0"/>
          </a:xfrm>
          <a:custGeom>
            <a:avLst/>
            <a:gdLst/>
            <a:ahLst/>
            <a:cxnLst/>
            <a:rect l="l" t="t" r="r" b="b"/>
            <a:pathLst>
              <a:path w="1778000">
                <a:moveTo>
                  <a:pt x="0" y="0"/>
                </a:moveTo>
                <a:lnTo>
                  <a:pt x="1778000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126980" y="2964764"/>
            <a:ext cx="258318" cy="2837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299192" y="2964764"/>
            <a:ext cx="1376552" cy="2837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298691" y="2645664"/>
            <a:ext cx="1965325" cy="0"/>
          </a:xfrm>
          <a:custGeom>
            <a:avLst/>
            <a:gdLst/>
            <a:ahLst/>
            <a:cxnLst/>
            <a:rect l="l" t="t" r="r" b="b"/>
            <a:pathLst>
              <a:path w="1965325">
                <a:moveTo>
                  <a:pt x="0" y="0"/>
                </a:moveTo>
                <a:lnTo>
                  <a:pt x="1965325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364859" y="2315845"/>
            <a:ext cx="224028" cy="2834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514210" y="2315845"/>
            <a:ext cx="1376172" cy="2834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608819" y="5387340"/>
            <a:ext cx="2170430" cy="0"/>
          </a:xfrm>
          <a:custGeom>
            <a:avLst/>
            <a:gdLst/>
            <a:ahLst/>
            <a:cxnLst/>
            <a:rect l="l" t="t" r="r" b="b"/>
            <a:pathLst>
              <a:path w="2170429">
                <a:moveTo>
                  <a:pt x="0" y="0"/>
                </a:moveTo>
                <a:lnTo>
                  <a:pt x="2170429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946403" y="521208"/>
            <a:ext cx="1515110" cy="424180"/>
          </a:xfrm>
          <a:prstGeom prst="rect">
            <a:avLst/>
          </a:prstGeom>
          <a:solidFill>
            <a:srgbClr val="D0CECE"/>
          </a:solidFill>
        </p:spPr>
        <p:txBody>
          <a:bodyPr vert="horz" wrap="square" lIns="0" tIns="52705" rIns="0" bIns="0" rtlCol="0">
            <a:spAutoFit/>
          </a:bodyPr>
          <a:lstStyle/>
          <a:p>
            <a:pPr marL="91440">
              <a:lnSpc>
                <a:spcPct val="100000"/>
              </a:lnSpc>
              <a:spcBef>
                <a:spcPts val="415"/>
              </a:spcBef>
            </a:pPr>
            <a:r>
              <a:rPr sz="2000" b="1" spc="-55" dirty="0">
                <a:latin typeface="Microsoft JhengHei UI" panose="020B0604030504040204" charset="-120"/>
                <a:cs typeface="Microsoft JhengHei UI" panose="020B0604030504040204" charset="-120"/>
              </a:rPr>
              <a:t>1.</a:t>
            </a:r>
            <a:r>
              <a:rPr sz="2000" b="1" dirty="0">
                <a:latin typeface="Microsoft JhengHei UI" panose="020B0604030504040204" charset="-120"/>
                <a:cs typeface="Microsoft JhengHei UI" panose="020B0604030504040204" charset="-120"/>
              </a:rPr>
              <a:t>海报设计</a:t>
            </a:r>
            <a:endParaRPr sz="2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701540" y="3015995"/>
            <a:ext cx="2214371" cy="35372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002780" y="4782311"/>
            <a:ext cx="1228344" cy="17708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2780" y="3015995"/>
            <a:ext cx="2606039" cy="169925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9891" y="1063752"/>
            <a:ext cx="3779520" cy="54894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250935" y="4780788"/>
            <a:ext cx="1362455" cy="17724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62288" y="5387340"/>
            <a:ext cx="457834" cy="318135"/>
          </a:xfrm>
          <a:custGeom>
            <a:avLst/>
            <a:gdLst/>
            <a:ahLst/>
            <a:cxnLst/>
            <a:rect l="l" t="t" r="r" b="b"/>
            <a:pathLst>
              <a:path w="457834" h="318135">
                <a:moveTo>
                  <a:pt x="0" y="318135"/>
                </a:moveTo>
                <a:lnTo>
                  <a:pt x="457834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098280" y="3294888"/>
            <a:ext cx="898525" cy="596265"/>
          </a:xfrm>
          <a:custGeom>
            <a:avLst/>
            <a:gdLst/>
            <a:ahLst/>
            <a:cxnLst/>
            <a:rect l="l" t="t" r="r" b="b"/>
            <a:pathLst>
              <a:path w="898525" h="596264">
                <a:moveTo>
                  <a:pt x="0" y="596264"/>
                </a:moveTo>
                <a:lnTo>
                  <a:pt x="898525" y="0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826252" y="2660904"/>
            <a:ext cx="489584" cy="2155825"/>
          </a:xfrm>
          <a:custGeom>
            <a:avLst/>
            <a:gdLst/>
            <a:ahLst/>
            <a:cxnLst/>
            <a:rect l="l" t="t" r="r" b="b"/>
            <a:pathLst>
              <a:path w="489585" h="2155825">
                <a:moveTo>
                  <a:pt x="0" y="2155825"/>
                </a:moveTo>
                <a:lnTo>
                  <a:pt x="489585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96322" y="5059045"/>
            <a:ext cx="249631" cy="28346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62693" y="5059045"/>
            <a:ext cx="1179576" cy="28346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0845672" y="5059045"/>
            <a:ext cx="234696" cy="28346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963020" y="5059045"/>
            <a:ext cx="589788" cy="2834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356213" y="5059045"/>
            <a:ext cx="589788" cy="28346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700386" y="6268313"/>
            <a:ext cx="10953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Arial Unicode MS" panose="020B0604020202020204" charset="-122"/>
                <a:cs typeface="Arial Unicode MS" panose="020B0604020202020204" charset="-122"/>
              </a:rPr>
              <a:t>海报参考元素</a:t>
            </a:r>
            <a:endParaRPr sz="14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026533" y="762761"/>
            <a:ext cx="6654800" cy="13449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20000"/>
              </a:lnSpc>
              <a:spcBef>
                <a:spcPts val="100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设计思路一：感官乐园海报偏向畅想场景打造，结合眼耳口鼻不同 的感官元素，融入啤酒构绘出不同的感官空间，环环相扣，激起游 客好奇心。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  <a:p>
            <a:pPr marL="12700" algn="just">
              <a:lnSpc>
                <a:spcPct val="100000"/>
              </a:lnSpc>
              <a:spcBef>
                <a:spcPts val="445"/>
              </a:spcBef>
            </a:pPr>
            <a:r>
              <a:rPr sz="1800" dirty="0">
                <a:latin typeface="Arial Unicode MS" panose="020B0604020202020204" charset="-122"/>
                <a:cs typeface="Arial Unicode MS" panose="020B0604020202020204" charset="-122"/>
              </a:rPr>
              <a:t>设计思路二：借助感官与啤酒元素，取抽象化概念简洁风格。</a:t>
            </a:r>
            <a:endParaRPr sz="1800">
              <a:latin typeface="Arial Unicode MS" panose="020B0604020202020204" charset="-122"/>
              <a:cs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46403" y="521208"/>
            <a:ext cx="1515110" cy="424180"/>
          </a:xfrm>
          <a:custGeom>
            <a:avLst/>
            <a:gdLst/>
            <a:ahLst/>
            <a:cxnLst/>
            <a:rect l="l" t="t" r="r" b="b"/>
            <a:pathLst>
              <a:path w="1515110" h="424180">
                <a:moveTo>
                  <a:pt x="0" y="423672"/>
                </a:moveTo>
                <a:lnTo>
                  <a:pt x="1514856" y="423672"/>
                </a:lnTo>
                <a:lnTo>
                  <a:pt x="1514856" y="0"/>
                </a:lnTo>
                <a:lnTo>
                  <a:pt x="0" y="0"/>
                </a:lnTo>
                <a:lnTo>
                  <a:pt x="0" y="423672"/>
                </a:lnTo>
                <a:close/>
              </a:path>
            </a:pathLst>
          </a:custGeom>
          <a:solidFill>
            <a:srgbClr val="D0CEC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25144" y="560958"/>
            <a:ext cx="124650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75" dirty="0">
                <a:latin typeface="Microsoft JhengHei UI" panose="020B0604030504040204" charset="-120"/>
                <a:cs typeface="Microsoft JhengHei UI" panose="020B0604030504040204" charset="-120"/>
              </a:rPr>
              <a:t>1</a:t>
            </a:r>
            <a:r>
              <a:rPr sz="2000" b="1" spc="-40" dirty="0">
                <a:latin typeface="Microsoft JhengHei UI" panose="020B0604030504040204" charset="-120"/>
                <a:cs typeface="Microsoft JhengHei UI" panose="020B0604030504040204" charset="-120"/>
              </a:rPr>
              <a:t>.</a:t>
            </a:r>
            <a:r>
              <a:rPr sz="2000" b="1" dirty="0">
                <a:latin typeface="Microsoft JhengHei UI" panose="020B0604030504040204" charset="-120"/>
                <a:cs typeface="Microsoft JhengHei UI" panose="020B0604030504040204" charset="-120"/>
              </a:rPr>
              <a:t>场景设计</a:t>
            </a:r>
            <a:endParaRPr sz="2000">
              <a:latin typeface="Microsoft JhengHei UI" panose="020B0604030504040204" charset="-120"/>
              <a:cs typeface="Microsoft JhengHei UI" panose="020B0604030504040204" charset="-12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39328" y="1242060"/>
            <a:ext cx="3569208" cy="5358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14884" y="1242060"/>
            <a:ext cx="8060435" cy="5358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1127</Words>
  <Application>Microsoft Office PowerPoint</Application>
  <PresentationFormat>宽屏</PresentationFormat>
  <Paragraphs>187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Arial Unicode MS</vt:lpstr>
      <vt:lpstr>Microsoft JhengHei UI</vt:lpstr>
      <vt:lpstr>等线</vt:lpstr>
      <vt:lpstr>宋体</vt:lpstr>
      <vt:lpstr>微软雅黑</vt:lpstr>
      <vt:lpstr>Arial</vt:lpstr>
      <vt:lpstr>Calibri</vt:lpstr>
      <vt:lpstr>Eras Bold ITC</vt:lpstr>
      <vt:lpstr>Times New Roman</vt:lpstr>
      <vt:lpstr>Wingdings</vt:lpstr>
      <vt:lpstr>Office Theme</vt:lpstr>
      <vt:lpstr>感观乐乐园</vt:lpstr>
      <vt:lpstr>知识星球 行业与管理资源</vt:lpstr>
      <vt:lpstr>—— 赴 1 场 好玩 的啤酒节</vt:lpstr>
      <vt:lpstr>01 活 动 概 述</vt:lpstr>
      <vt:lpstr>诗</vt:lpstr>
      <vt:lpstr>2.活动形式</vt:lpstr>
      <vt:lpstr>02 视 觉 设 计</vt:lpstr>
      <vt:lpstr>1.海报设计</vt:lpstr>
      <vt:lpstr>1.场景设计</vt:lpstr>
      <vt:lpstr>PowerPoint 演示文稿</vt:lpstr>
      <vt:lpstr>03 活 动 内 容</vt:lpstr>
      <vt:lpstr>ROUND 1</vt:lpstr>
      <vt:lpstr>ROUND 2</vt:lpstr>
      <vt:lpstr>PowerPoint 演示文稿</vt:lpstr>
      <vt:lpstr>ROUND 4</vt:lpstr>
      <vt:lpstr>ROUND 5</vt:lpstr>
      <vt:lpstr>ROUND 5</vt:lpstr>
      <vt:lpstr>PowerPoint 演示文稿</vt:lpstr>
      <vt:lpstr>PowerPoint 演示文稿</vt:lpstr>
      <vt:lpstr>04 现 场 布置</vt:lpstr>
      <vt:lpstr>ROUND 1</vt:lpstr>
      <vt:lpstr>ROUND 2</vt:lpstr>
      <vt:lpstr>ROUND 3</vt:lpstr>
      <vt:lpstr>ROUND 4</vt:lpstr>
      <vt:lpstr>05宣 传 推 广</vt:lpstr>
      <vt:lpstr>◎活动前10天（预热推广期）</vt:lpstr>
      <vt:lpstr>PowerPoint 演示文稿</vt:lpstr>
      <vt:lpstr>门户网站</vt:lpstr>
      <vt:lpstr>PowerPoint 演示文稿</vt:lpstr>
      <vt:lpstr>PowerPoint 演示文稿</vt:lpstr>
      <vt:lpstr>知识星球 行业与管理资源</vt:lpstr>
      <vt:lpstr>诗酒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感观乐乐园</dc:title>
  <dc:creator/>
  <cp:lastModifiedBy>zhang fq</cp:lastModifiedBy>
  <cp:revision>4</cp:revision>
  <dcterms:created xsi:type="dcterms:W3CDTF">2020-10-19T08:11:00Z</dcterms:created>
  <dcterms:modified xsi:type="dcterms:W3CDTF">2020-12-17T10:57:32Z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2018-07-02T00:00:00Z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2020-10-19T00:00:00Z</vt:filetime>
  </property>
  <property fmtid="{D5CDD505-2E9C-101B-9397-08002B2CF9AE}" pid="5" name="KSOProductBuildVer">
    <vt:lpwstr>2052-11.1.0.9999</vt:lpwstr>
  </property>
</Properties>
</file>